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75" r:id="rId1"/>
  </p:sldMasterIdLst>
  <p:notesMasterIdLst>
    <p:notesMasterId r:id="rId27"/>
  </p:notesMasterIdLst>
  <p:handoutMasterIdLst>
    <p:handoutMasterId r:id="rId28"/>
  </p:handoutMasterIdLst>
  <p:sldIdLst>
    <p:sldId id="256" r:id="rId2"/>
    <p:sldId id="257" r:id="rId3"/>
    <p:sldId id="300" r:id="rId4"/>
    <p:sldId id="301" r:id="rId5"/>
    <p:sldId id="302" r:id="rId6"/>
    <p:sldId id="303" r:id="rId7"/>
    <p:sldId id="305" r:id="rId8"/>
    <p:sldId id="306" r:id="rId9"/>
    <p:sldId id="307" r:id="rId10"/>
    <p:sldId id="308" r:id="rId11"/>
    <p:sldId id="309" r:id="rId12"/>
    <p:sldId id="310" r:id="rId13"/>
    <p:sldId id="311" r:id="rId14"/>
    <p:sldId id="312" r:id="rId15"/>
    <p:sldId id="313" r:id="rId16"/>
    <p:sldId id="314" r:id="rId17"/>
    <p:sldId id="315" r:id="rId18"/>
    <p:sldId id="316" r:id="rId19"/>
    <p:sldId id="324" r:id="rId20"/>
    <p:sldId id="317" r:id="rId21"/>
    <p:sldId id="319" r:id="rId22"/>
    <p:sldId id="321" r:id="rId23"/>
    <p:sldId id="322" r:id="rId24"/>
    <p:sldId id="282" r:id="rId25"/>
    <p:sldId id="323" r:id="rId26"/>
  </p:sldIdLst>
  <p:sldSz cx="9144000" cy="6858000" type="screen4x3"/>
  <p:notesSz cx="7099300" cy="10234613"/>
  <p:defaultTextStyle>
    <a:defPPr>
      <a:defRPr lang="hr-HR"/>
    </a:defPPr>
    <a:lvl1pPr algn="l" rtl="0" fontAlgn="base">
      <a:spcBef>
        <a:spcPct val="50000"/>
      </a:spcBef>
      <a:spcAft>
        <a:spcPct val="0"/>
      </a:spcAft>
      <a:defRPr kern="1200">
        <a:solidFill>
          <a:schemeClr val="tx1"/>
        </a:solidFill>
        <a:latin typeface="Arial" charset="0"/>
        <a:ea typeface="+mn-ea"/>
        <a:cs typeface="+mn-cs"/>
      </a:defRPr>
    </a:lvl1pPr>
    <a:lvl2pPr marL="457200" algn="l" rtl="0" fontAlgn="base">
      <a:spcBef>
        <a:spcPct val="50000"/>
      </a:spcBef>
      <a:spcAft>
        <a:spcPct val="0"/>
      </a:spcAft>
      <a:defRPr kern="1200">
        <a:solidFill>
          <a:schemeClr val="tx1"/>
        </a:solidFill>
        <a:latin typeface="Arial" charset="0"/>
        <a:ea typeface="+mn-ea"/>
        <a:cs typeface="+mn-cs"/>
      </a:defRPr>
    </a:lvl2pPr>
    <a:lvl3pPr marL="914400" algn="l" rtl="0" fontAlgn="base">
      <a:spcBef>
        <a:spcPct val="50000"/>
      </a:spcBef>
      <a:spcAft>
        <a:spcPct val="0"/>
      </a:spcAft>
      <a:defRPr kern="1200">
        <a:solidFill>
          <a:schemeClr val="tx1"/>
        </a:solidFill>
        <a:latin typeface="Arial" charset="0"/>
        <a:ea typeface="+mn-ea"/>
        <a:cs typeface="+mn-cs"/>
      </a:defRPr>
    </a:lvl3pPr>
    <a:lvl4pPr marL="1371600" algn="l" rtl="0" fontAlgn="base">
      <a:spcBef>
        <a:spcPct val="50000"/>
      </a:spcBef>
      <a:spcAft>
        <a:spcPct val="0"/>
      </a:spcAft>
      <a:defRPr kern="1200">
        <a:solidFill>
          <a:schemeClr val="tx1"/>
        </a:solidFill>
        <a:latin typeface="Arial" charset="0"/>
        <a:ea typeface="+mn-ea"/>
        <a:cs typeface="+mn-cs"/>
      </a:defRPr>
    </a:lvl4pPr>
    <a:lvl5pPr marL="1828800" algn="l" rtl="0" fontAlgn="base">
      <a:spcBef>
        <a:spcPct val="5000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387">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EBFA"/>
    <a:srgbClr val="D2E6FA"/>
    <a:srgbClr val="E7F0FA"/>
    <a:srgbClr val="F0F8F8"/>
    <a:srgbClr val="EDF6F7"/>
    <a:srgbClr val="F1F8F9"/>
    <a:srgbClr val="E7F3F5"/>
    <a:srgbClr val="FAFAFA"/>
    <a:srgbClr val="F4F9FA"/>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625" autoAdjust="0"/>
    <p:restoredTop sz="70825" autoAdjust="0"/>
  </p:normalViewPr>
  <p:slideViewPr>
    <p:cSldViewPr>
      <p:cViewPr varScale="1">
        <p:scale>
          <a:sx n="65" d="100"/>
          <a:sy n="65" d="100"/>
        </p:scale>
        <p:origin x="1596" y="72"/>
      </p:cViewPr>
      <p:guideLst>
        <p:guide orient="horz" pos="2387"/>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3354" y="-84"/>
      </p:cViewPr>
      <p:guideLst>
        <p:guide orient="horz" pos="3224"/>
        <p:guide pos="223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9048" tIns="49524" rIns="99048" bIns="49524" rtlCol="0"/>
          <a:lstStyle>
            <a:lvl1pPr algn="l">
              <a:defRPr sz="1300"/>
            </a:lvl1pPr>
          </a:lstStyle>
          <a:p>
            <a:pPr>
              <a:defRPr/>
            </a:pPr>
            <a:endParaRPr lang="hr-HR"/>
          </a:p>
        </p:txBody>
      </p:sp>
      <p:sp>
        <p:nvSpPr>
          <p:cNvPr id="3" name="Date Placeholder 2"/>
          <p:cNvSpPr>
            <a:spLocks noGrp="1"/>
          </p:cNvSpPr>
          <p:nvPr>
            <p:ph type="dt" sz="quarter" idx="1"/>
          </p:nvPr>
        </p:nvSpPr>
        <p:spPr>
          <a:xfrm>
            <a:off x="4021138" y="0"/>
            <a:ext cx="3076575" cy="511175"/>
          </a:xfrm>
          <a:prstGeom prst="rect">
            <a:avLst/>
          </a:prstGeom>
        </p:spPr>
        <p:txBody>
          <a:bodyPr vert="horz" lIns="99048" tIns="49524" rIns="99048" bIns="49524" rtlCol="0"/>
          <a:lstStyle>
            <a:lvl1pPr algn="r">
              <a:defRPr sz="1300"/>
            </a:lvl1pPr>
          </a:lstStyle>
          <a:p>
            <a:pPr>
              <a:defRPr/>
            </a:pPr>
            <a:fld id="{3788E965-18F5-4ECE-BB3F-25C0DEC47D7B}" type="datetimeFigureOut">
              <a:rPr lang="sr-Latn-CS"/>
              <a:pPr>
                <a:defRPr/>
              </a:pPr>
              <a:t>20.10.2013.</a:t>
            </a:fld>
            <a:endParaRPr lang="hr-HR"/>
          </a:p>
        </p:txBody>
      </p:sp>
      <p:sp>
        <p:nvSpPr>
          <p:cNvPr id="4" name="Footer Placeholder 3"/>
          <p:cNvSpPr>
            <a:spLocks noGrp="1"/>
          </p:cNvSpPr>
          <p:nvPr>
            <p:ph type="ftr" sz="quarter" idx="2"/>
          </p:nvPr>
        </p:nvSpPr>
        <p:spPr>
          <a:xfrm>
            <a:off x="0" y="9721850"/>
            <a:ext cx="3076575" cy="511175"/>
          </a:xfrm>
          <a:prstGeom prst="rect">
            <a:avLst/>
          </a:prstGeom>
        </p:spPr>
        <p:txBody>
          <a:bodyPr vert="horz" lIns="99048" tIns="49524" rIns="99048" bIns="49524" rtlCol="0" anchor="b"/>
          <a:lstStyle>
            <a:lvl1pPr algn="l">
              <a:defRPr sz="1300"/>
            </a:lvl1pPr>
          </a:lstStyle>
          <a:p>
            <a:pPr>
              <a:defRPr/>
            </a:pPr>
            <a:endParaRPr lang="hr-HR"/>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9048" tIns="49524" rIns="99048" bIns="49524" rtlCol="0" anchor="b"/>
          <a:lstStyle>
            <a:lvl1pPr algn="r">
              <a:defRPr sz="1300"/>
            </a:lvl1pPr>
          </a:lstStyle>
          <a:p>
            <a:pPr>
              <a:defRPr/>
            </a:pPr>
            <a:fld id="{F4D69804-8934-4640-9AE7-81AAD5009C5A}" type="slidenum">
              <a:rPr lang="hr-HR"/>
              <a:pPr>
                <a:defRPr/>
              </a:pPr>
              <a:t>‹#›</a:t>
            </a:fld>
            <a:endParaRPr lang="hr-HR"/>
          </a:p>
        </p:txBody>
      </p:sp>
    </p:spTree>
    <p:extLst>
      <p:ext uri="{BB962C8B-B14F-4D97-AF65-F5344CB8AC3E}">
        <p14:creationId xmlns:p14="http://schemas.microsoft.com/office/powerpoint/2010/main" val="8127881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a:lvl1pPr>
          </a:lstStyle>
          <a:p>
            <a:pPr>
              <a:defRPr/>
            </a:pPr>
            <a:endParaRPr lang="en-GB"/>
          </a:p>
        </p:txBody>
      </p:sp>
      <p:sp>
        <p:nvSpPr>
          <p:cNvPr id="25603" name="Rectangle 3"/>
          <p:cNvSpPr>
            <a:spLocks noGrp="1" noChangeArrowheads="1"/>
          </p:cNvSpPr>
          <p:nvPr>
            <p:ph type="dt" idx="1"/>
          </p:nvPr>
        </p:nvSpPr>
        <p:spPr bwMode="auto">
          <a:xfrm>
            <a:off x="4022725"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a:lvl1pPr>
          </a:lstStyle>
          <a:p>
            <a:pPr>
              <a:defRPr/>
            </a:pPr>
            <a:endParaRPr lang="en-GB"/>
          </a:p>
        </p:txBody>
      </p:sp>
      <p:sp>
        <p:nvSpPr>
          <p:cNvPr id="58372"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p:cNvSpPr>
            <a:spLocks noGrp="1" noChangeArrowheads="1"/>
          </p:cNvSpPr>
          <p:nvPr>
            <p:ph type="body" sz="quarter" idx="3"/>
          </p:nvPr>
        </p:nvSpPr>
        <p:spPr bwMode="auto">
          <a:xfrm>
            <a:off x="946150" y="4860925"/>
            <a:ext cx="5207000"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5606" name="Rectangle 6"/>
          <p:cNvSpPr>
            <a:spLocks noGrp="1" noChangeArrowheads="1"/>
          </p:cNvSpPr>
          <p:nvPr>
            <p:ph type="ftr" sz="quarter" idx="4"/>
          </p:nvPr>
        </p:nvSpPr>
        <p:spPr bwMode="auto">
          <a:xfrm>
            <a:off x="0"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a:lvl1pPr>
          </a:lstStyle>
          <a:p>
            <a:pPr>
              <a:defRPr/>
            </a:pPr>
            <a:endParaRPr lang="en-GB"/>
          </a:p>
        </p:txBody>
      </p:sp>
      <p:sp>
        <p:nvSpPr>
          <p:cNvPr id="25607" name="Rectangle 7"/>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a:lvl1pPr>
          </a:lstStyle>
          <a:p>
            <a:pPr>
              <a:defRPr/>
            </a:pPr>
            <a:fld id="{A1AE2D41-C3E7-4F97-B71C-BDC04693222B}" type="slidenum">
              <a:rPr lang="en-GB"/>
              <a:pPr>
                <a:defRPr/>
              </a:pPr>
              <a:t>‹#›</a:t>
            </a:fld>
            <a:endParaRPr lang="en-GB" dirty="0"/>
          </a:p>
        </p:txBody>
      </p:sp>
    </p:spTree>
    <p:extLst>
      <p:ext uri="{BB962C8B-B14F-4D97-AF65-F5344CB8AC3E}">
        <p14:creationId xmlns:p14="http://schemas.microsoft.com/office/powerpoint/2010/main" val="22531528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50000"/>
              </a:spcBef>
              <a:spcAft>
                <a:spcPct val="0"/>
              </a:spcAft>
              <a:defRPr>
                <a:solidFill>
                  <a:schemeClr val="tx1"/>
                </a:solidFill>
                <a:latin typeface="Arial" charset="0"/>
              </a:defRPr>
            </a:lvl6pPr>
            <a:lvl7pPr marL="2971800" indent="-228600" eaLnBrk="0" fontAlgn="base" hangingPunct="0">
              <a:spcBef>
                <a:spcPct val="50000"/>
              </a:spcBef>
              <a:spcAft>
                <a:spcPct val="0"/>
              </a:spcAft>
              <a:defRPr>
                <a:solidFill>
                  <a:schemeClr val="tx1"/>
                </a:solidFill>
                <a:latin typeface="Arial" charset="0"/>
              </a:defRPr>
            </a:lvl7pPr>
            <a:lvl8pPr marL="3429000" indent="-228600" eaLnBrk="0" fontAlgn="base" hangingPunct="0">
              <a:spcBef>
                <a:spcPct val="50000"/>
              </a:spcBef>
              <a:spcAft>
                <a:spcPct val="0"/>
              </a:spcAft>
              <a:defRPr>
                <a:solidFill>
                  <a:schemeClr val="tx1"/>
                </a:solidFill>
                <a:latin typeface="Arial" charset="0"/>
              </a:defRPr>
            </a:lvl8pPr>
            <a:lvl9pPr marL="3886200" indent="-228600" eaLnBrk="0" fontAlgn="base" hangingPunct="0">
              <a:spcBef>
                <a:spcPct val="50000"/>
              </a:spcBef>
              <a:spcAft>
                <a:spcPct val="0"/>
              </a:spcAft>
              <a:defRPr>
                <a:solidFill>
                  <a:schemeClr val="tx1"/>
                </a:solidFill>
                <a:latin typeface="Arial" charset="0"/>
              </a:defRPr>
            </a:lvl9pPr>
          </a:lstStyle>
          <a:p>
            <a:pPr eaLnBrk="1" hangingPunct="1"/>
            <a:fld id="{DB389FF0-B9AB-4C26-8828-5F3D36B6DAEF}" type="slidenum">
              <a:rPr lang="en-GB" smtClean="0"/>
              <a:pPr eaLnBrk="1" hangingPunct="1"/>
              <a:t>1</a:t>
            </a:fld>
            <a:endParaRPr lang="en-GB" smtClean="0"/>
          </a:p>
        </p:txBody>
      </p:sp>
    </p:spTree>
    <p:extLst>
      <p:ext uri="{BB962C8B-B14F-4D97-AF65-F5344CB8AC3E}">
        <p14:creationId xmlns:p14="http://schemas.microsoft.com/office/powerpoint/2010/main" val="16905972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CLUS approach aims to address two main disadvantages of the state-of-the-art. The name CLUS comes from clustering, because the approach uses K-means clustering algorithm.</a:t>
            </a:r>
          </a:p>
          <a:p>
            <a:endParaRPr lang="en-US" baseline="0" dirty="0" smtClean="0"/>
          </a:p>
          <a:p>
            <a:r>
              <a:rPr lang="en-US" baseline="0" dirty="0" smtClean="0"/>
              <a:t>To address the scalability, CLUS applies the principle of aggregation and reduces the redundant data by grouping users and services into respected users and services clusters according the their reliability performance using K-means clustering algorithm.</a:t>
            </a:r>
          </a:p>
          <a:p>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To improve the accuracy, the CLUS approach considers all, user-, service- and environment-specific parameters of the service invocation context. The existing approaches implicitly consider only user- and service-specific parameters. By contrast, CLUS introduces the environment-specific parameters that describe load conditions in the environment at the actual time of the service invocation.  Additionally, CLUS disperses the collected data across the additional dimension that corresponds with the environment conditions.</a:t>
            </a:r>
          </a:p>
          <a:p>
            <a:endParaRPr lang="en-US" dirty="0"/>
          </a:p>
        </p:txBody>
      </p:sp>
      <p:sp>
        <p:nvSpPr>
          <p:cNvPr id="4" name="Slide Number Placeholder 3"/>
          <p:cNvSpPr>
            <a:spLocks noGrp="1"/>
          </p:cNvSpPr>
          <p:nvPr>
            <p:ph type="sldNum" sz="quarter" idx="10"/>
          </p:nvPr>
        </p:nvSpPr>
        <p:spPr/>
        <p:txBody>
          <a:bodyPr/>
          <a:lstStyle/>
          <a:p>
            <a:pPr>
              <a:defRPr/>
            </a:pPr>
            <a:fld id="{A1AE2D41-C3E7-4F97-B71C-BDC04693222B}" type="slidenum">
              <a:rPr lang="en-GB" smtClean="0"/>
              <a:pPr>
                <a:defRPr/>
              </a:pPr>
              <a:t>10</a:t>
            </a:fld>
            <a:endParaRPr lang="en-GB" dirty="0"/>
          </a:p>
        </p:txBody>
      </p:sp>
    </p:spTree>
    <p:extLst>
      <p:ext uri="{BB962C8B-B14F-4D97-AF65-F5344CB8AC3E}">
        <p14:creationId xmlns:p14="http://schemas.microsoft.com/office/powerpoint/2010/main" val="25887163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CLUS approach is done in two phases.</a:t>
            </a:r>
            <a:r>
              <a:rPr lang="en-US" baseline="0" dirty="0" smtClean="0"/>
              <a:t> The clustering phase is done only once prior to prediction phase. We cluster different time windows into a set of different environment conditions, we cluster users and services into respected users and services clusters and we create three–dimensional space D that represents clustered data where each dimension of D corresponds to the respected environments, users, and services clusters. The second phase is the prediction phase which uses both raw and clustered data to estimate the reliability for an </a:t>
            </a:r>
            <a:r>
              <a:rPr lang="en-US" baseline="0" smtClean="0"/>
              <a:t>ongoing request.</a:t>
            </a:r>
            <a:endParaRPr lang="en-US" dirty="0"/>
          </a:p>
        </p:txBody>
      </p:sp>
      <p:sp>
        <p:nvSpPr>
          <p:cNvPr id="4" name="Slide Number Placeholder 3"/>
          <p:cNvSpPr>
            <a:spLocks noGrp="1"/>
          </p:cNvSpPr>
          <p:nvPr>
            <p:ph type="sldNum" sz="quarter" idx="10"/>
          </p:nvPr>
        </p:nvSpPr>
        <p:spPr/>
        <p:txBody>
          <a:bodyPr/>
          <a:lstStyle/>
          <a:p>
            <a:pPr>
              <a:defRPr/>
            </a:pPr>
            <a:fld id="{A1AE2D41-C3E7-4F97-B71C-BDC04693222B}" type="slidenum">
              <a:rPr lang="en-GB" smtClean="0"/>
              <a:pPr>
                <a:defRPr/>
              </a:pPr>
              <a:t>11</a:t>
            </a:fld>
            <a:endParaRPr lang="en-GB" dirty="0"/>
          </a:p>
        </p:txBody>
      </p:sp>
    </p:spTree>
    <p:extLst>
      <p:ext uri="{BB962C8B-B14F-4D97-AF65-F5344CB8AC3E}">
        <p14:creationId xmlns:p14="http://schemas.microsoft.com/office/powerpoint/2010/main" val="39631181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a:t>
            </a:r>
            <a:r>
              <a:rPr lang="en-US" baseline="0" dirty="0" smtClean="0"/>
              <a:t> we define a set of different environment conditions, where n is an arbitrary number of distinct environment conditions.</a:t>
            </a:r>
          </a:p>
          <a:p>
            <a:r>
              <a:rPr lang="en-US" baseline="0" dirty="0" smtClean="0"/>
              <a:t>Then, we divide a day into an arbitrary number of time windows, where each window  </a:t>
            </a:r>
            <a:r>
              <a:rPr lang="en-US" baseline="0" dirty="0" err="1" smtClean="0"/>
              <a:t>wi</a:t>
            </a:r>
            <a:r>
              <a:rPr lang="en-US" baseline="0" dirty="0" smtClean="0"/>
              <a:t> is determine by its start time </a:t>
            </a:r>
            <a:r>
              <a:rPr lang="en-US" baseline="0" dirty="0" err="1" smtClean="0"/>
              <a:t>ti</a:t>
            </a:r>
            <a:r>
              <a:rPr lang="en-US" baseline="0" dirty="0" smtClean="0"/>
              <a:t> and  its end time ti+1.</a:t>
            </a:r>
          </a:p>
          <a:p>
            <a:r>
              <a:rPr lang="en-US" dirty="0" smtClean="0"/>
              <a:t>Next, we assign to each time window the average reliability value according to the following formula. |Wi| is the</a:t>
            </a:r>
            <a:r>
              <a:rPr lang="en-US" baseline="0" dirty="0" smtClean="0"/>
              <a:t> set of collected reliability records within the time window </a:t>
            </a:r>
            <a:r>
              <a:rPr lang="en-US" baseline="0" dirty="0" err="1" smtClean="0"/>
              <a:t>wi</a:t>
            </a:r>
            <a:r>
              <a:rPr lang="en-US" baseline="0" dirty="0" smtClean="0"/>
              <a:t>.</a:t>
            </a:r>
            <a:endParaRPr lang="en-US" dirty="0" smtClean="0"/>
          </a:p>
          <a:p>
            <a:r>
              <a:rPr lang="en-US" dirty="0" smtClean="0"/>
              <a:t>Finally, we perform K-means</a:t>
            </a:r>
            <a:r>
              <a:rPr lang="en-US" baseline="0" dirty="0" smtClean="0"/>
              <a:t> clustering of time windows into the appropriate environment conditions clusters according to their average reliability values.</a:t>
            </a:r>
            <a:endParaRPr lang="en-US" dirty="0"/>
          </a:p>
        </p:txBody>
      </p:sp>
      <p:sp>
        <p:nvSpPr>
          <p:cNvPr id="4" name="Slide Number Placeholder 3"/>
          <p:cNvSpPr>
            <a:spLocks noGrp="1"/>
          </p:cNvSpPr>
          <p:nvPr>
            <p:ph type="sldNum" sz="quarter" idx="10"/>
          </p:nvPr>
        </p:nvSpPr>
        <p:spPr/>
        <p:txBody>
          <a:bodyPr/>
          <a:lstStyle/>
          <a:p>
            <a:pPr>
              <a:defRPr/>
            </a:pPr>
            <a:fld id="{A1AE2D41-C3E7-4F97-B71C-BDC04693222B}" type="slidenum">
              <a:rPr lang="en-GB" smtClean="0"/>
              <a:pPr>
                <a:defRPr/>
              </a:pPr>
              <a:t>12</a:t>
            </a:fld>
            <a:endParaRPr lang="en-GB" dirty="0"/>
          </a:p>
        </p:txBody>
      </p:sp>
    </p:spTree>
    <p:extLst>
      <p:ext uri="{BB962C8B-B14F-4D97-AF65-F5344CB8AC3E}">
        <p14:creationId xmlns:p14="http://schemas.microsoft.com/office/powerpoint/2010/main" val="26682477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we define a set of </a:t>
            </a:r>
            <a:r>
              <a:rPr lang="en-US" baseline="0" dirty="0" smtClean="0"/>
              <a:t>different users groups, where m is an arbitrary number of distinct users groups.</a:t>
            </a:r>
          </a:p>
          <a:p>
            <a:r>
              <a:rPr lang="en-US" baseline="0" dirty="0" smtClean="0"/>
              <a:t>In the next step, for each user, we calculate a reliability vector </a:t>
            </a:r>
            <a:r>
              <a:rPr lang="en-US" baseline="0" dirty="0" err="1" smtClean="0"/>
              <a:t>pr</a:t>
            </a:r>
            <a:r>
              <a:rPr lang="en-US" baseline="0" dirty="0" smtClean="0"/>
              <a:t>, where each vector’s component </a:t>
            </a:r>
            <a:r>
              <a:rPr lang="en-US" baseline="0" dirty="0" err="1" smtClean="0"/>
              <a:t>pei</a:t>
            </a:r>
            <a:r>
              <a:rPr lang="en-US" baseline="0" dirty="0" smtClean="0"/>
              <a:t> corresponds with the average reliability perceived by associated user during the environment conditions </a:t>
            </a:r>
            <a:r>
              <a:rPr lang="en-US" baseline="0" dirty="0" err="1" smtClean="0"/>
              <a:t>ei</a:t>
            </a:r>
            <a:r>
              <a:rPr lang="en-US" baseline="0" dirty="0" smtClean="0"/>
              <a:t>.</a:t>
            </a:r>
          </a:p>
          <a:p>
            <a:r>
              <a:rPr lang="en-US" baseline="0" dirty="0" smtClean="0"/>
              <a:t>Then we assign to each user his reliability vector  and we perform clustering of users using K-means algorithm according to the reliability vectors values.</a:t>
            </a:r>
          </a:p>
        </p:txBody>
      </p:sp>
      <p:sp>
        <p:nvSpPr>
          <p:cNvPr id="4" name="Slide Number Placeholder 3"/>
          <p:cNvSpPr>
            <a:spLocks noGrp="1"/>
          </p:cNvSpPr>
          <p:nvPr>
            <p:ph type="sldNum" sz="quarter" idx="10"/>
          </p:nvPr>
        </p:nvSpPr>
        <p:spPr/>
        <p:txBody>
          <a:bodyPr/>
          <a:lstStyle/>
          <a:p>
            <a:pPr>
              <a:defRPr/>
            </a:pPr>
            <a:fld id="{A1AE2D41-C3E7-4F97-B71C-BDC04693222B}" type="slidenum">
              <a:rPr lang="en-GB" smtClean="0"/>
              <a:pPr>
                <a:defRPr/>
              </a:pPr>
              <a:t>13</a:t>
            </a:fld>
            <a:endParaRPr lang="en-GB" dirty="0"/>
          </a:p>
        </p:txBody>
      </p:sp>
    </p:spTree>
    <p:extLst>
      <p:ext uri="{BB962C8B-B14F-4D97-AF65-F5344CB8AC3E}">
        <p14:creationId xmlns:p14="http://schemas.microsoft.com/office/powerpoint/2010/main" val="22612529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we define a set of user</a:t>
            </a:r>
            <a:r>
              <a:rPr lang="en-US" baseline="0" dirty="0" smtClean="0"/>
              <a:t> different service groups, where l is an arbitrary number of distinct service groups.</a:t>
            </a:r>
          </a:p>
          <a:p>
            <a:r>
              <a:rPr lang="en-US" baseline="0" dirty="0" smtClean="0"/>
              <a:t>In the next step, for each service, we calculate a reliability vector </a:t>
            </a:r>
            <a:r>
              <a:rPr lang="en-US" baseline="0" dirty="0" err="1" smtClean="0"/>
              <a:t>pr</a:t>
            </a:r>
            <a:r>
              <a:rPr lang="en-US" baseline="0" dirty="0" smtClean="0"/>
              <a:t>, where each vector’s component </a:t>
            </a:r>
            <a:r>
              <a:rPr lang="en-US" baseline="0" dirty="0" err="1" smtClean="0"/>
              <a:t>pei</a:t>
            </a:r>
            <a:r>
              <a:rPr lang="en-US" baseline="0" dirty="0" smtClean="0"/>
              <a:t> corresponds with the average reliability perceived while using the associated service during the environment conditions </a:t>
            </a:r>
            <a:r>
              <a:rPr lang="en-US" baseline="0" dirty="0" err="1" smtClean="0"/>
              <a:t>ei</a:t>
            </a:r>
            <a:r>
              <a:rPr lang="en-US" baseline="0" dirty="0" smtClean="0"/>
              <a:t>.</a:t>
            </a:r>
          </a:p>
          <a:p>
            <a:r>
              <a:rPr lang="en-US" baseline="0" dirty="0" smtClean="0"/>
              <a:t>Then we assign to service its reliability vector  and we perform clustering of services using K-means algorithm according to the reliability vectors values.</a:t>
            </a:r>
          </a:p>
        </p:txBody>
      </p:sp>
      <p:sp>
        <p:nvSpPr>
          <p:cNvPr id="4" name="Slide Number Placeholder 3"/>
          <p:cNvSpPr>
            <a:spLocks noGrp="1"/>
          </p:cNvSpPr>
          <p:nvPr>
            <p:ph type="sldNum" sz="quarter" idx="10"/>
          </p:nvPr>
        </p:nvSpPr>
        <p:spPr/>
        <p:txBody>
          <a:bodyPr/>
          <a:lstStyle/>
          <a:p>
            <a:pPr>
              <a:defRPr/>
            </a:pPr>
            <a:fld id="{A1AE2D41-C3E7-4F97-B71C-BDC04693222B}" type="slidenum">
              <a:rPr lang="en-GB" smtClean="0"/>
              <a:pPr>
                <a:defRPr/>
              </a:pPr>
              <a:t>14</a:t>
            </a:fld>
            <a:endParaRPr lang="en-GB" dirty="0"/>
          </a:p>
        </p:txBody>
      </p:sp>
    </p:spTree>
    <p:extLst>
      <p:ext uri="{BB962C8B-B14F-4D97-AF65-F5344CB8AC3E}">
        <p14:creationId xmlns:p14="http://schemas.microsoft.com/office/powerpoint/2010/main" val="22612529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 performing environment conditions, users and services clustering each available reliability records r(</a:t>
            </a:r>
            <a:r>
              <a:rPr lang="en-US" dirty="0" err="1" smtClean="0"/>
              <a:t>u,s,t</a:t>
            </a:r>
            <a:r>
              <a:rPr lang="en-US" dirty="0" smtClean="0"/>
              <a:t>) is associated</a:t>
            </a:r>
            <a:r>
              <a:rPr lang="en-US" baseline="0" dirty="0" smtClean="0"/>
              <a:t> with the clusters it belongs to: </a:t>
            </a:r>
            <a:r>
              <a:rPr lang="en-US" baseline="0" dirty="0" err="1" smtClean="0"/>
              <a:t>uk</a:t>
            </a:r>
            <a:r>
              <a:rPr lang="en-US" baseline="0" dirty="0" smtClean="0"/>
              <a:t>, </a:t>
            </a:r>
            <a:r>
              <a:rPr lang="en-US" baseline="0" dirty="0" err="1" smtClean="0"/>
              <a:t>sj</a:t>
            </a:r>
            <a:r>
              <a:rPr lang="en-US" baseline="0" dirty="0" smtClean="0"/>
              <a:t>, and </a:t>
            </a:r>
            <a:r>
              <a:rPr lang="en-US" baseline="0" dirty="0" err="1" smtClean="0"/>
              <a:t>ei</a:t>
            </a:r>
            <a:r>
              <a:rPr lang="en-US" baseline="0" dirty="0" smtClean="0"/>
              <a:t> and each entry in D can be calculated according to the presented formula. The equation simply computes the average value over all the available records that belong to the associated clusters.</a:t>
            </a:r>
            <a:endParaRPr lang="en-US" dirty="0"/>
          </a:p>
        </p:txBody>
      </p:sp>
      <p:sp>
        <p:nvSpPr>
          <p:cNvPr id="4" name="Slide Number Placeholder 3"/>
          <p:cNvSpPr>
            <a:spLocks noGrp="1"/>
          </p:cNvSpPr>
          <p:nvPr>
            <p:ph type="sldNum" sz="quarter" idx="10"/>
          </p:nvPr>
        </p:nvSpPr>
        <p:spPr/>
        <p:txBody>
          <a:bodyPr/>
          <a:lstStyle/>
          <a:p>
            <a:pPr>
              <a:defRPr/>
            </a:pPr>
            <a:fld id="{A1AE2D41-C3E7-4F97-B71C-BDC04693222B}" type="slidenum">
              <a:rPr lang="en-GB" smtClean="0"/>
              <a:pPr>
                <a:defRPr/>
              </a:pPr>
              <a:t>15</a:t>
            </a:fld>
            <a:endParaRPr lang="en-GB" dirty="0"/>
          </a:p>
        </p:txBody>
      </p:sp>
    </p:spTree>
    <p:extLst>
      <p:ext uri="{BB962C8B-B14F-4D97-AF65-F5344CB8AC3E}">
        <p14:creationId xmlns:p14="http://schemas.microsoft.com/office/powerpoint/2010/main" val="8573027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a:t>
            </a:r>
            <a:r>
              <a:rPr lang="en-US" baseline="0" dirty="0" smtClean="0"/>
              <a:t> assume we have a ongoing request whose reliability needs to be predicted. First, we check the collected past invocation sample for measured reliability records that have the same invocation context parameters as </a:t>
            </a:r>
            <a:r>
              <a:rPr lang="en-US" baseline="0" dirty="0" err="1" smtClean="0"/>
              <a:t>rc</a:t>
            </a:r>
            <a:r>
              <a:rPr lang="en-US" baseline="0" dirty="0" smtClean="0"/>
              <a:t>. The set H presents those records. If the set is not empty we use collected reliability records to estimate the reliability.  Otherwise, we estimate the reliability value using  the data stored in D according to the clusters in which the ongoing request belongs to.</a:t>
            </a:r>
            <a:endParaRPr lang="en-US" dirty="0"/>
          </a:p>
        </p:txBody>
      </p:sp>
      <p:sp>
        <p:nvSpPr>
          <p:cNvPr id="4" name="Slide Number Placeholder 3"/>
          <p:cNvSpPr>
            <a:spLocks noGrp="1"/>
          </p:cNvSpPr>
          <p:nvPr>
            <p:ph type="sldNum" sz="quarter" idx="10"/>
          </p:nvPr>
        </p:nvSpPr>
        <p:spPr/>
        <p:txBody>
          <a:bodyPr/>
          <a:lstStyle/>
          <a:p>
            <a:pPr>
              <a:defRPr/>
            </a:pPr>
            <a:fld id="{A1AE2D41-C3E7-4F97-B71C-BDC04693222B}" type="slidenum">
              <a:rPr lang="en-GB" smtClean="0"/>
              <a:pPr>
                <a:defRPr/>
              </a:pPr>
              <a:t>16</a:t>
            </a:fld>
            <a:endParaRPr lang="en-GB" dirty="0"/>
          </a:p>
        </p:txBody>
      </p:sp>
    </p:spTree>
    <p:extLst>
      <p:ext uri="{BB962C8B-B14F-4D97-AF65-F5344CB8AC3E}">
        <p14:creationId xmlns:p14="http://schemas.microsoft.com/office/powerpoint/2010/main" val="8335028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order to evaluate our</a:t>
            </a:r>
            <a:r>
              <a:rPr lang="en-US" baseline="0" dirty="0" smtClean="0"/>
              <a:t> approach we compare it with three state-of-the-art approaches, user based approach, item based approach and the hybrid approach.</a:t>
            </a:r>
          </a:p>
          <a:p>
            <a:r>
              <a:rPr lang="en-US" baseline="0" dirty="0" smtClean="0"/>
              <a:t>Regarding the evaluation metrics, for prediction accuracy evaluation, we use commonly used measures MAE and RMSE. Both MAE and RMSE can range from 0 to infinity and they are negatively oriented measures which means that lower values are better. </a:t>
            </a:r>
            <a:endParaRPr lang="en-US" dirty="0"/>
          </a:p>
        </p:txBody>
      </p:sp>
      <p:sp>
        <p:nvSpPr>
          <p:cNvPr id="4" name="Slide Number Placeholder 3"/>
          <p:cNvSpPr>
            <a:spLocks noGrp="1"/>
          </p:cNvSpPr>
          <p:nvPr>
            <p:ph type="sldNum" sz="quarter" idx="10"/>
          </p:nvPr>
        </p:nvSpPr>
        <p:spPr/>
        <p:txBody>
          <a:bodyPr/>
          <a:lstStyle/>
          <a:p>
            <a:pPr>
              <a:defRPr/>
            </a:pPr>
            <a:fld id="{A1AE2D41-C3E7-4F97-B71C-BDC04693222B}" type="slidenum">
              <a:rPr lang="en-GB" smtClean="0"/>
              <a:pPr>
                <a:defRPr/>
              </a:pPr>
              <a:t>17</a:t>
            </a:fld>
            <a:endParaRPr lang="en-GB" dirty="0"/>
          </a:p>
        </p:txBody>
      </p:sp>
    </p:spTree>
    <p:extLst>
      <p:ext uri="{BB962C8B-B14F-4D97-AF65-F5344CB8AC3E}">
        <p14:creationId xmlns:p14="http://schemas.microsoft.com/office/powerpoint/2010/main" val="31047272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introduce different service-specific</a:t>
            </a:r>
            <a:r>
              <a:rPr lang="en-US" baseline="0" dirty="0" smtClean="0"/>
              <a:t> parameters, </a:t>
            </a:r>
            <a:r>
              <a:rPr lang="en-US" dirty="0" smtClean="0"/>
              <a:t>we created </a:t>
            </a:r>
            <a:r>
              <a:rPr lang="en-US" baseline="0" dirty="0" smtClean="0"/>
              <a:t>our own services that execute matrix multiplication operation. We distinguished seven different service classes by the amount of memory that is required for the service to execute its task. More specifically, all the services perform matrix multiplication operation but different classes operate on different matrices ranks. Then, we deployed services in different regions on the Amazon EC2 Cloud.</a:t>
            </a:r>
          </a:p>
          <a:p>
            <a:endParaRPr lang="en-US" baseline="0" dirty="0" smtClean="0"/>
          </a:p>
          <a:p>
            <a:r>
              <a:rPr lang="en-US" baseline="0" dirty="0" smtClean="0"/>
              <a:t>To introduce different user-specific parameters, we simulated users by placing instances of the </a:t>
            </a:r>
            <a:r>
              <a:rPr lang="en-US" baseline="0" dirty="0" err="1" smtClean="0"/>
              <a:t>loadUI</a:t>
            </a:r>
            <a:r>
              <a:rPr lang="en-US" baseline="0" dirty="0" smtClean="0"/>
              <a:t> tool, intended for services stress-testing. The instances were running as distribute agents in the different regions of the Amazon EC2 cloud, waiting for the tasks to be delivered and executed.</a:t>
            </a:r>
          </a:p>
          <a:p>
            <a:endParaRPr lang="en-US" baseline="0" dirty="0" smtClean="0"/>
          </a:p>
          <a:p>
            <a:r>
              <a:rPr lang="en-US" baseline="0" dirty="0" smtClean="0"/>
              <a:t>To introduce different environment-specific parameters we created different test cases using different load generators supported by the </a:t>
            </a:r>
            <a:r>
              <a:rPr lang="en-US" baseline="0" dirty="0" err="1" smtClean="0"/>
              <a:t>loadUI</a:t>
            </a:r>
            <a:r>
              <a:rPr lang="en-US" baseline="0" dirty="0" smtClean="0"/>
              <a:t> tool. Different load generators use different interval between sending each invocation. </a:t>
            </a:r>
          </a:p>
          <a:p>
            <a:endParaRPr lang="en-US" baseline="0" dirty="0" smtClean="0"/>
          </a:p>
          <a:p>
            <a:r>
              <a:rPr lang="en-US" baseline="0" dirty="0" smtClean="0"/>
              <a:t>During the test case the each agent performed 150 service invocations to each deployed service. Once the test case was done, the data was collected and machines hosting web services were restarted in order to fully recover for the next test case. </a:t>
            </a:r>
          </a:p>
          <a:p>
            <a:endParaRPr lang="en-US" dirty="0"/>
          </a:p>
        </p:txBody>
      </p:sp>
      <p:sp>
        <p:nvSpPr>
          <p:cNvPr id="4" name="Slide Number Placeholder 3"/>
          <p:cNvSpPr>
            <a:spLocks noGrp="1"/>
          </p:cNvSpPr>
          <p:nvPr>
            <p:ph type="sldNum" sz="quarter" idx="10"/>
          </p:nvPr>
        </p:nvSpPr>
        <p:spPr/>
        <p:txBody>
          <a:bodyPr/>
          <a:lstStyle/>
          <a:p>
            <a:pPr>
              <a:defRPr/>
            </a:pPr>
            <a:fld id="{A1AE2D41-C3E7-4F97-B71C-BDC04693222B}" type="slidenum">
              <a:rPr lang="en-GB" smtClean="0"/>
              <a:pPr>
                <a:defRPr/>
              </a:pPr>
              <a:t>18</a:t>
            </a:fld>
            <a:endParaRPr lang="en-GB" dirty="0"/>
          </a:p>
        </p:txBody>
      </p:sp>
    </p:spTree>
    <p:extLst>
      <p:ext uri="{BB962C8B-B14F-4D97-AF65-F5344CB8AC3E}">
        <p14:creationId xmlns:p14="http://schemas.microsoft.com/office/powerpoint/2010/main" val="27402672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first experiment</a:t>
            </a:r>
            <a:r>
              <a:rPr lang="en-US" baseline="0" dirty="0" smtClean="0"/>
              <a:t> we analyzed the impact of the collected data density on both prediction accuracy and prediction performance for all competing approaches. The results of data density impact on prediction accuracy in the environment with load intensity show the RMSE values in relation to data density for all competing approaches. Second, the CLUS approach obviously outperforms competing approaches for each data density. At the density of 50% obtains at 56% lower RMSE value than the Hybrid approach.</a:t>
            </a:r>
          </a:p>
        </p:txBody>
      </p:sp>
      <p:sp>
        <p:nvSpPr>
          <p:cNvPr id="4" name="Slide Number Placeholder 3"/>
          <p:cNvSpPr>
            <a:spLocks noGrp="1"/>
          </p:cNvSpPr>
          <p:nvPr>
            <p:ph type="sldNum" sz="quarter" idx="10"/>
          </p:nvPr>
        </p:nvSpPr>
        <p:spPr/>
        <p:txBody>
          <a:bodyPr/>
          <a:lstStyle/>
          <a:p>
            <a:pPr>
              <a:defRPr/>
            </a:pPr>
            <a:fld id="{A1AE2D41-C3E7-4F97-B71C-BDC04693222B}" type="slidenum">
              <a:rPr lang="en-GB" smtClean="0"/>
              <a:pPr>
                <a:defRPr/>
              </a:pPr>
              <a:t>19</a:t>
            </a:fld>
            <a:endParaRPr lang="en-GB" dirty="0"/>
          </a:p>
        </p:txBody>
      </p:sp>
    </p:spTree>
    <p:extLst>
      <p:ext uri="{BB962C8B-B14F-4D97-AF65-F5344CB8AC3E}">
        <p14:creationId xmlns:p14="http://schemas.microsoft.com/office/powerpoint/2010/main" val="3381301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Contemporary</a:t>
            </a:r>
            <a:r>
              <a:rPr lang="en-US" baseline="0" dirty="0" smtClean="0"/>
              <a:t> web applications are composite, built out of modules that pull content from various sources worldwide. The modules are often implemented using different technologies, but the implementation is guided by the set of rules and principles defined in SOA. In SOA, basic functionalities are usually implemented using atomic reusable services, which are then composed using special languages into composite services that support more advanced functionalities.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A1AE2D41-C3E7-4F97-B71C-BDC04693222B}" type="slidenum">
              <a:rPr lang="en-GB" smtClean="0"/>
              <a:pPr>
                <a:defRPr/>
              </a:pPr>
              <a:t>2</a:t>
            </a:fld>
            <a:endParaRPr lang="en-GB" dirty="0"/>
          </a:p>
        </p:txBody>
      </p:sp>
    </p:spTree>
    <p:extLst>
      <p:ext uri="{BB962C8B-B14F-4D97-AF65-F5344CB8AC3E}">
        <p14:creationId xmlns:p14="http://schemas.microsoft.com/office/powerpoint/2010/main" val="30304830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results of data density</a:t>
            </a:r>
            <a:r>
              <a:rPr lang="en-US" baseline="0" dirty="0" smtClean="0"/>
              <a:t> impact on the prediction performance in the environment with load intensity are presented in figure. The figure presents the aggregated prediction time for the whole test set in milliseconds in relation to the data density for CLUS and collaborative filtering representative – the Hybrid approach in the logarithmic scale. </a:t>
            </a:r>
          </a:p>
          <a:p>
            <a:endParaRPr lang="en-US" baseline="0" dirty="0" smtClean="0"/>
          </a:p>
          <a:p>
            <a:r>
              <a:rPr lang="en-US" baseline="0" dirty="0" smtClean="0"/>
              <a:t>As already presented (remember the overview) the CLUS approach is done in two phases: data clustering and prediction phase. Hence, we present separately Clustering time and CLUS predictions time for both phases. As can be seen in the figure, CLUS approach provides better prediction performance for at least two orders of magnitude when compered to the collaborative filtering. Also, CLUS prediction and clustering time is relatively stable regardless the data density, while collaborative filtering prediction time significantly changes for different densities. </a:t>
            </a:r>
            <a:endParaRPr lang="en-US" dirty="0"/>
          </a:p>
        </p:txBody>
      </p:sp>
      <p:sp>
        <p:nvSpPr>
          <p:cNvPr id="4" name="Slide Number Placeholder 3"/>
          <p:cNvSpPr>
            <a:spLocks noGrp="1"/>
          </p:cNvSpPr>
          <p:nvPr>
            <p:ph type="sldNum" sz="quarter" idx="10"/>
          </p:nvPr>
        </p:nvSpPr>
        <p:spPr/>
        <p:txBody>
          <a:bodyPr/>
          <a:lstStyle/>
          <a:p>
            <a:pPr>
              <a:defRPr/>
            </a:pPr>
            <a:fld id="{A1AE2D41-C3E7-4F97-B71C-BDC04693222B}" type="slidenum">
              <a:rPr lang="en-GB" smtClean="0"/>
              <a:pPr>
                <a:defRPr/>
              </a:pPr>
              <a:t>20</a:t>
            </a:fld>
            <a:endParaRPr lang="en-GB" dirty="0"/>
          </a:p>
        </p:txBody>
      </p:sp>
    </p:spTree>
    <p:extLst>
      <p:ext uri="{BB962C8B-B14F-4D97-AF65-F5344CB8AC3E}">
        <p14:creationId xmlns:p14="http://schemas.microsoft.com/office/powerpoint/2010/main" val="33740500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second experiment we study</a:t>
            </a:r>
            <a:r>
              <a:rPr lang="en-US" baseline="0" dirty="0" smtClean="0"/>
              <a:t> the impact of number of clusters on prediction accuracy and prediction performance. The figure presents the impact of number of clusters on prediction accuracy for the data density of 20%. The x axis presents different number of clusters while y axis shows the RMSE values for CLUS and CF representative – the Hybrid approach.  The Hybrid approach prediction is not influenced by the number of clusters, while CLUS approach prediction accuracy is improving as the number of clusters increases. </a:t>
            </a:r>
            <a:endParaRPr lang="en-US" dirty="0"/>
          </a:p>
        </p:txBody>
      </p:sp>
      <p:sp>
        <p:nvSpPr>
          <p:cNvPr id="4" name="Slide Number Placeholder 3"/>
          <p:cNvSpPr>
            <a:spLocks noGrp="1"/>
          </p:cNvSpPr>
          <p:nvPr>
            <p:ph type="sldNum" sz="quarter" idx="10"/>
          </p:nvPr>
        </p:nvSpPr>
        <p:spPr/>
        <p:txBody>
          <a:bodyPr/>
          <a:lstStyle/>
          <a:p>
            <a:pPr>
              <a:defRPr/>
            </a:pPr>
            <a:fld id="{A1AE2D41-C3E7-4F97-B71C-BDC04693222B}" type="slidenum">
              <a:rPr lang="en-GB" smtClean="0"/>
              <a:pPr>
                <a:defRPr/>
              </a:pPr>
              <a:t>21</a:t>
            </a:fld>
            <a:endParaRPr lang="en-GB" dirty="0"/>
          </a:p>
        </p:txBody>
      </p:sp>
    </p:spTree>
    <p:extLst>
      <p:ext uri="{BB962C8B-B14F-4D97-AF65-F5344CB8AC3E}">
        <p14:creationId xmlns:p14="http://schemas.microsoft.com/office/powerpoint/2010/main" val="11294655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figure presents the impact of number of clusters on prediction performance for the data density of 20%. The results present aggregated prediction time for the whole test set in the relation to the number of clusters in milliseconds for CLUS and CF representative – the hybrid approach in the logarithmic scale. The Hybrid performance is not influenced by the number of clusters. However, the CLUS approach’s both prediction and clustering phase time grow as the number of clusters grows. Knowing the computational complexity of K-means clustering, this behavior is quite expected.</a:t>
            </a:r>
            <a:endParaRPr lang="en-US" dirty="0"/>
          </a:p>
        </p:txBody>
      </p:sp>
      <p:sp>
        <p:nvSpPr>
          <p:cNvPr id="4" name="Slide Number Placeholder 3"/>
          <p:cNvSpPr>
            <a:spLocks noGrp="1"/>
          </p:cNvSpPr>
          <p:nvPr>
            <p:ph type="sldNum" sz="quarter" idx="10"/>
          </p:nvPr>
        </p:nvSpPr>
        <p:spPr/>
        <p:txBody>
          <a:bodyPr/>
          <a:lstStyle/>
          <a:p>
            <a:pPr>
              <a:defRPr/>
            </a:pPr>
            <a:fld id="{A1AE2D41-C3E7-4F97-B71C-BDC04693222B}" type="slidenum">
              <a:rPr lang="en-GB" smtClean="0"/>
              <a:pPr>
                <a:defRPr/>
              </a:pPr>
              <a:t>22</a:t>
            </a:fld>
            <a:endParaRPr lang="en-GB" dirty="0"/>
          </a:p>
        </p:txBody>
      </p:sp>
    </p:spTree>
    <p:extLst>
      <p:ext uri="{BB962C8B-B14F-4D97-AF65-F5344CB8AC3E}">
        <p14:creationId xmlns:p14="http://schemas.microsoft.com/office/powerpoint/2010/main" val="24760728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conclude, we proposed a novel approach for prediction of atomic web services reliability based on the previous invocation data. We conducted the experiment in which we compared different quality aspects of our approach to the state-to-of-the-art. We improved the prediction accuracy by introducing environment-specific parameters. CLUS approach obtains at least 56% lower RMSE value than the state of the art. Furthermore, we improved the prediction performance, by applying the principle of aggregation and thus reducing the execution time for at least two orders of magnitude when compared to the state of the art. With such characteristics, the approach can be applied in </a:t>
            </a:r>
            <a:r>
              <a:rPr lang="en-US" baseline="0" smtClean="0"/>
              <a:t>different environments.</a:t>
            </a:r>
            <a:endParaRPr lang="en-US" dirty="0"/>
          </a:p>
        </p:txBody>
      </p:sp>
      <p:sp>
        <p:nvSpPr>
          <p:cNvPr id="4" name="Slide Number Placeholder 3"/>
          <p:cNvSpPr>
            <a:spLocks noGrp="1"/>
          </p:cNvSpPr>
          <p:nvPr>
            <p:ph type="sldNum" sz="quarter" idx="10"/>
          </p:nvPr>
        </p:nvSpPr>
        <p:spPr/>
        <p:txBody>
          <a:bodyPr/>
          <a:lstStyle/>
          <a:p>
            <a:pPr>
              <a:defRPr/>
            </a:pPr>
            <a:fld id="{A1AE2D41-C3E7-4F97-B71C-BDC04693222B}" type="slidenum">
              <a:rPr lang="en-GB" smtClean="0"/>
              <a:pPr>
                <a:defRPr/>
              </a:pPr>
              <a:t>23</a:t>
            </a:fld>
            <a:endParaRPr lang="en-GB" dirty="0"/>
          </a:p>
        </p:txBody>
      </p:sp>
    </p:spTree>
    <p:extLst>
      <p:ext uri="{BB962C8B-B14F-4D97-AF65-F5344CB8AC3E}">
        <p14:creationId xmlns:p14="http://schemas.microsoft.com/office/powerpoint/2010/main" val="801958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a:t>
            </a:r>
            <a:r>
              <a:rPr lang="en-US" baseline="0" dirty="0" smtClean="0"/>
              <a:t> creating composite services, the process of potential candidates selection is crucial. Candidates’ functional attributes ensure correct logical functioning, meaning the desired functionality of the composite service, while nonfunctional properties including various dependability attributes such as reliability, availability and safety may have a significant impact on perceived quality of the composite service. In this paper we focus on atomic web services modeling.</a:t>
            </a:r>
            <a:endParaRPr lang="en-US" dirty="0"/>
          </a:p>
        </p:txBody>
      </p:sp>
      <p:sp>
        <p:nvSpPr>
          <p:cNvPr id="4" name="Slide Number Placeholder 3"/>
          <p:cNvSpPr>
            <a:spLocks noGrp="1"/>
          </p:cNvSpPr>
          <p:nvPr>
            <p:ph type="sldNum" sz="quarter" idx="10"/>
          </p:nvPr>
        </p:nvSpPr>
        <p:spPr/>
        <p:txBody>
          <a:bodyPr/>
          <a:lstStyle/>
          <a:p>
            <a:pPr>
              <a:defRPr/>
            </a:pPr>
            <a:fld id="{A1AE2D41-C3E7-4F97-B71C-BDC04693222B}" type="slidenum">
              <a:rPr lang="en-GB" smtClean="0"/>
              <a:pPr>
                <a:defRPr/>
              </a:pPr>
              <a:t>3</a:t>
            </a:fld>
            <a:endParaRPr lang="en-GB" dirty="0"/>
          </a:p>
        </p:txBody>
      </p:sp>
    </p:spTree>
    <p:extLst>
      <p:ext uri="{BB962C8B-B14F-4D97-AF65-F5344CB8AC3E}">
        <p14:creationId xmlns:p14="http://schemas.microsoft.com/office/powerpoint/2010/main" val="24030297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Based</a:t>
            </a:r>
            <a:r>
              <a:rPr lang="en-US" baseline="0" dirty="0" smtClean="0"/>
              <a:t> </a:t>
            </a:r>
            <a:r>
              <a:rPr lang="en-US" dirty="0" smtClean="0"/>
              <a:t>on the</a:t>
            </a:r>
            <a:r>
              <a:rPr lang="en-US" baseline="0" dirty="0" smtClean="0"/>
              <a:t> adopted “reliability on demand” definition which is more suitable for service oriented systems because service invocations are discrete and reasonably sparse events, a service reliability can be defined as the probability that a service invocation will complete successfully under the specified time constraints. According to that definitions service reliability can computed using the past invocation sample as the ratio of the number of successful service invocations against the number of total performed invocations. </a:t>
            </a:r>
            <a:endParaRPr lang="en-US" dirty="0"/>
          </a:p>
        </p:txBody>
      </p:sp>
      <p:sp>
        <p:nvSpPr>
          <p:cNvPr id="4" name="Slide Number Placeholder 3"/>
          <p:cNvSpPr>
            <a:spLocks noGrp="1"/>
          </p:cNvSpPr>
          <p:nvPr>
            <p:ph type="sldNum" sz="quarter" idx="10"/>
          </p:nvPr>
        </p:nvSpPr>
        <p:spPr/>
        <p:txBody>
          <a:bodyPr/>
          <a:lstStyle/>
          <a:p>
            <a:pPr>
              <a:defRPr/>
            </a:pPr>
            <a:fld id="{A1AE2D41-C3E7-4F97-B71C-BDC04693222B}" type="slidenum">
              <a:rPr lang="en-GB" smtClean="0"/>
              <a:pPr>
                <a:defRPr/>
              </a:pPr>
              <a:t>4</a:t>
            </a:fld>
            <a:endParaRPr lang="en-GB" dirty="0"/>
          </a:p>
        </p:txBody>
      </p:sp>
    </p:spTree>
    <p:extLst>
      <p:ext uri="{BB962C8B-B14F-4D97-AF65-F5344CB8AC3E}">
        <p14:creationId xmlns:p14="http://schemas.microsoft.com/office/powerpoint/2010/main" val="15384160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However, there are some drawbacks</a:t>
            </a:r>
            <a:r>
              <a:rPr lang="en-US" baseline="0" dirty="0" smtClean="0"/>
              <a:t> regarding such a computed service reliability. For instance, the overall reliability value observed by the service provider might be inaccurate for a particular user. In fact, different users in different geographical locations can experience quite different nonfunctional properties while invoking a service. All these mentioned fluctuations in perceived reliability are related to the variability stemming from the service invocation context.</a:t>
            </a:r>
          </a:p>
          <a:p>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Another drawback of the reliability computed in this manner, is that it highly depends on both quality and quantity of the past invocation sample. In order to estimate the reliability accurately, the comprehensive past invocations sample needs to be collected. Acquiring a comprehensive sample proves to be a difficult task.</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A1AE2D41-C3E7-4F97-B71C-BDC04693222B}" type="slidenum">
              <a:rPr lang="en-GB" smtClean="0"/>
              <a:pPr>
                <a:defRPr/>
              </a:pPr>
              <a:t>5</a:t>
            </a:fld>
            <a:endParaRPr lang="en-GB" dirty="0"/>
          </a:p>
        </p:txBody>
      </p:sp>
    </p:spTree>
    <p:extLst>
      <p:ext uri="{BB962C8B-B14F-4D97-AF65-F5344CB8AC3E}">
        <p14:creationId xmlns:p14="http://schemas.microsoft.com/office/powerpoint/2010/main" val="593146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possible approach to overcome the</a:t>
            </a:r>
            <a:r>
              <a:rPr lang="en-US" baseline="0" dirty="0" smtClean="0"/>
              <a:t> obstacles and drawbacks is to (1.) collect partial, but relevant past invocation sample considering both users and providers feedback, and (2.) to utilize prediction methods to estimate the reliability for the missing records.</a:t>
            </a:r>
            <a:endParaRPr lang="en-US" dirty="0"/>
          </a:p>
        </p:txBody>
      </p:sp>
      <p:sp>
        <p:nvSpPr>
          <p:cNvPr id="4" name="Slide Number Placeholder 3"/>
          <p:cNvSpPr>
            <a:spLocks noGrp="1"/>
          </p:cNvSpPr>
          <p:nvPr>
            <p:ph type="sldNum" sz="quarter" idx="10"/>
          </p:nvPr>
        </p:nvSpPr>
        <p:spPr/>
        <p:txBody>
          <a:bodyPr/>
          <a:lstStyle/>
          <a:p>
            <a:pPr>
              <a:defRPr/>
            </a:pPr>
            <a:fld id="{A1AE2D41-C3E7-4F97-B71C-BDC04693222B}" type="slidenum">
              <a:rPr lang="en-GB" smtClean="0"/>
              <a:pPr>
                <a:defRPr/>
              </a:pPr>
              <a:t>6</a:t>
            </a:fld>
            <a:endParaRPr lang="en-GB" dirty="0"/>
          </a:p>
        </p:txBody>
      </p:sp>
    </p:spTree>
    <p:extLst>
      <p:ext uri="{BB962C8B-B14F-4D97-AF65-F5344CB8AC3E}">
        <p14:creationId xmlns:p14="http://schemas.microsoft.com/office/powerpoint/2010/main" val="6609155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most successful approaches for predicting the reliability of atomic web services are based on collaborative filtering technique commonly used in the state-of-the-art recommendation systems such as YouTube, </a:t>
            </a:r>
            <a:r>
              <a:rPr lang="en-US" baseline="0" dirty="0" err="1" smtClean="0"/>
              <a:t>Reddit</a:t>
            </a:r>
            <a:r>
              <a:rPr lang="en-US" baseline="0" dirty="0" smtClean="0"/>
              <a:t>, Amazon and etc. </a:t>
            </a:r>
          </a:p>
          <a:p>
            <a:r>
              <a:rPr lang="en-US" baseline="0" dirty="0" smtClean="0"/>
              <a:t>Collaborative filtering employs user-item (</a:t>
            </a:r>
            <a:r>
              <a:rPr lang="en-US" baseline="0" dirty="0" err="1" smtClean="0"/>
              <a:t>ui</a:t>
            </a:r>
            <a:r>
              <a:rPr lang="en-US" baseline="0" dirty="0" smtClean="0"/>
              <a:t>) matrix to store reliability records for m users and n services. Each user-item pair value </a:t>
            </a:r>
            <a:r>
              <a:rPr lang="en-US" baseline="0" dirty="0" err="1" smtClean="0"/>
              <a:t>pUI</a:t>
            </a:r>
            <a:r>
              <a:rPr lang="en-US" baseline="0" dirty="0" smtClean="0"/>
              <a:t> in the matrix represents the reliability of the service </a:t>
            </a:r>
            <a:r>
              <a:rPr lang="en-US" baseline="0" dirty="0" err="1" smtClean="0"/>
              <a:t>i</a:t>
            </a:r>
            <a:r>
              <a:rPr lang="en-US" baseline="0" dirty="0" smtClean="0"/>
              <a:t> experienced by user u. In real-service oriented systems, having substantially large number of users and services where each users visits only a very limited subset of services and new </a:t>
            </a:r>
            <a:r>
              <a:rPr lang="en-US" baseline="0" dirty="0" err="1" smtClean="0"/>
              <a:t>ui</a:t>
            </a:r>
            <a:r>
              <a:rPr lang="en-US" baseline="0" dirty="0" smtClean="0"/>
              <a:t> pairs arise in real time, this user-item matrix is extremely sparse having a number of missing cells capturing reliability whose values need to be predicted. </a:t>
            </a:r>
            <a:endParaRPr lang="en-US" dirty="0"/>
          </a:p>
        </p:txBody>
      </p:sp>
      <p:sp>
        <p:nvSpPr>
          <p:cNvPr id="4" name="Slide Number Placeholder 3"/>
          <p:cNvSpPr>
            <a:spLocks noGrp="1"/>
          </p:cNvSpPr>
          <p:nvPr>
            <p:ph type="sldNum" sz="quarter" idx="10"/>
          </p:nvPr>
        </p:nvSpPr>
        <p:spPr/>
        <p:txBody>
          <a:bodyPr/>
          <a:lstStyle/>
          <a:p>
            <a:pPr>
              <a:defRPr/>
            </a:pPr>
            <a:fld id="{A1AE2D41-C3E7-4F97-B71C-BDC04693222B}" type="slidenum">
              <a:rPr lang="en-GB" smtClean="0"/>
              <a:pPr>
                <a:defRPr/>
              </a:pPr>
              <a:t>7</a:t>
            </a:fld>
            <a:endParaRPr lang="en-GB" dirty="0"/>
          </a:p>
        </p:txBody>
      </p:sp>
    </p:spTree>
    <p:extLst>
      <p:ext uri="{BB962C8B-B14F-4D97-AF65-F5344CB8AC3E}">
        <p14:creationId xmlns:p14="http://schemas.microsoft.com/office/powerpoint/2010/main" val="38302365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collaborative</a:t>
            </a:r>
            <a:r>
              <a:rPr lang="en-US" baseline="0" dirty="0" smtClean="0"/>
              <a:t> filtering computes similarity relations among different entities using Pearson Correlation Coefficient (PCC) which is often used in modern recommendation systems. The matrix can be employed in to different ways to perform the collaborative filtering tasks. The first approach, user-based approach, estimates missing values by using available records from the most similar users, while the item-based approach, estimates the missing values considering most similar items. However, the researchers have demonstrated that better prediction accuracy is obtained with their Hybrid approach which considers both impacts of similar users and similar services. The Hybrid approach utilizes a linear combination of UPCC and IPCC to produce the final prediction.</a:t>
            </a:r>
            <a:endParaRPr lang="en-US" dirty="0"/>
          </a:p>
        </p:txBody>
      </p:sp>
      <p:sp>
        <p:nvSpPr>
          <p:cNvPr id="4" name="Slide Number Placeholder 3"/>
          <p:cNvSpPr>
            <a:spLocks noGrp="1"/>
          </p:cNvSpPr>
          <p:nvPr>
            <p:ph type="sldNum" sz="quarter" idx="10"/>
          </p:nvPr>
        </p:nvSpPr>
        <p:spPr/>
        <p:txBody>
          <a:bodyPr/>
          <a:lstStyle/>
          <a:p>
            <a:pPr>
              <a:defRPr/>
            </a:pPr>
            <a:fld id="{A1AE2D41-C3E7-4F97-B71C-BDC04693222B}" type="slidenum">
              <a:rPr lang="en-GB" smtClean="0"/>
              <a:pPr>
                <a:defRPr/>
              </a:pPr>
              <a:t>8</a:t>
            </a:fld>
            <a:endParaRPr lang="en-GB" dirty="0"/>
          </a:p>
        </p:txBody>
      </p:sp>
    </p:spTree>
    <p:extLst>
      <p:ext uri="{BB962C8B-B14F-4D97-AF65-F5344CB8AC3E}">
        <p14:creationId xmlns:p14="http://schemas.microsoft.com/office/powerpoint/2010/main" val="36826208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Although</a:t>
            </a:r>
            <a:r>
              <a:rPr lang="en-US" baseline="0" dirty="0" smtClean="0"/>
              <a:t> the existing collaborative filtering based approaches achieve promising results they manifest some serious disadvantages. First, collaborative filtering requires storing reliability value for each user-service pair. Given millions of users and services in real service oriented systems causes potential scalability issues and questions the ability of real time prediction performance for these approaches. </a:t>
            </a:r>
          </a:p>
          <a:p>
            <a:endParaRPr lang="en-US" baseline="0" dirty="0" smtClean="0"/>
          </a:p>
          <a:p>
            <a:r>
              <a:rPr lang="en-US" baseline="0" dirty="0" smtClean="0"/>
              <a:t>Furthermore, collaborative filtering provides accurate recommendations in static environments where the collected data records are relatively stable. This means that the records remain up to date for a reasonably long period of time (e.g. movie ratings,  product recommendations). However, service-oriented systems are deployed on the  Internet, which is a very dynamic environment where service providers register significant load variations during  the day.  In such a dynamic environment, user perceived service reliability may </a:t>
            </a:r>
          </a:p>
          <a:p>
            <a:r>
              <a:rPr lang="en-US" baseline="0" dirty="0" smtClean="0"/>
              <a:t>considerably differ depending of the actual time of invocation and environment conditions need to be considered to produce accurate predictions.</a:t>
            </a:r>
          </a:p>
          <a:p>
            <a:endParaRPr lang="en-US" dirty="0"/>
          </a:p>
        </p:txBody>
      </p:sp>
      <p:sp>
        <p:nvSpPr>
          <p:cNvPr id="4" name="Slide Number Placeholder 3"/>
          <p:cNvSpPr>
            <a:spLocks noGrp="1"/>
          </p:cNvSpPr>
          <p:nvPr>
            <p:ph type="sldNum" sz="quarter" idx="10"/>
          </p:nvPr>
        </p:nvSpPr>
        <p:spPr/>
        <p:txBody>
          <a:bodyPr/>
          <a:lstStyle/>
          <a:p>
            <a:pPr>
              <a:defRPr/>
            </a:pPr>
            <a:fld id="{A1AE2D41-C3E7-4F97-B71C-BDC04693222B}" type="slidenum">
              <a:rPr lang="en-GB" smtClean="0"/>
              <a:pPr>
                <a:defRPr/>
              </a:pPr>
              <a:t>9</a:t>
            </a:fld>
            <a:endParaRPr lang="en-GB" dirty="0"/>
          </a:p>
        </p:txBody>
      </p:sp>
    </p:spTree>
    <p:extLst>
      <p:ext uri="{BB962C8B-B14F-4D97-AF65-F5344CB8AC3E}">
        <p14:creationId xmlns:p14="http://schemas.microsoft.com/office/powerpoint/2010/main" val="3680396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5" name="Title 4"/>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smtClean="0"/>
              <a:t>ESEC/FSE, Saint Petersburg, Russia, 2013.</a:t>
            </a:r>
            <a:endParaRPr lang="hr-HR"/>
          </a:p>
        </p:txBody>
      </p:sp>
      <p:sp>
        <p:nvSpPr>
          <p:cNvPr id="6" name="Slide Number Placeholder 5"/>
          <p:cNvSpPr>
            <a:spLocks noGrp="1"/>
          </p:cNvSpPr>
          <p:nvPr>
            <p:ph type="sldNum" sz="quarter" idx="11"/>
          </p:nvPr>
        </p:nvSpPr>
        <p:spPr/>
        <p:txBody>
          <a:bodyPr/>
          <a:lstStyle>
            <a:lvl1pPr>
              <a:defRPr/>
            </a:lvl1pPr>
          </a:lstStyle>
          <a:p>
            <a:pPr>
              <a:defRPr/>
            </a:pPr>
            <a:fld id="{638DC9D4-D070-4130-9D26-95096A598244}" type="slidenum">
              <a:rPr lang="en-US"/>
              <a:pPr>
                <a:defRPr/>
              </a:pPr>
              <a:t>‹#›</a:t>
            </a:fld>
            <a:r>
              <a:rPr lang="en-US"/>
              <a:t> / 25</a:t>
            </a:r>
            <a:endParaRPr lang="en-US" dirty="0"/>
          </a:p>
        </p:txBody>
      </p:sp>
    </p:spTree>
    <p:extLst>
      <p:ext uri="{BB962C8B-B14F-4D97-AF65-F5344CB8AC3E}">
        <p14:creationId xmlns:p14="http://schemas.microsoft.com/office/powerpoint/2010/main" val="226278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smtClean="0"/>
            </a:lvl1pPr>
          </a:lstStyle>
          <a:p>
            <a:pPr>
              <a:defRPr/>
            </a:pPr>
            <a:r>
              <a:rPr lang="en-US" smtClean="0"/>
              <a:t>ESEC/FSE, Saint Petersburg, Russia, 2013.</a:t>
            </a:r>
            <a:endParaRPr lang="hr-HR" dirty="0"/>
          </a:p>
        </p:txBody>
      </p:sp>
      <p:sp>
        <p:nvSpPr>
          <p:cNvPr id="6" name="Footer Placeholder 5"/>
          <p:cNvSpPr>
            <a:spLocks noGrp="1" noChangeArrowheads="1"/>
          </p:cNvSpPr>
          <p:nvPr>
            <p:ph type="ftr" sz="quarter" idx="11"/>
          </p:nvPr>
        </p:nvSpPr>
        <p:spPr>
          <a:xfrm>
            <a:off x="2916238" y="6453188"/>
            <a:ext cx="3527425" cy="268287"/>
          </a:xfrm>
          <a:prstGeom prst="rect">
            <a:avLst/>
          </a:prstGeom>
        </p:spPr>
        <p:txBody>
          <a:bodyPr/>
          <a:lstStyle>
            <a:lvl1pPr>
              <a:defRPr/>
            </a:lvl1pPr>
          </a:lstStyle>
          <a:p>
            <a:pPr>
              <a:defRPr/>
            </a:pPr>
            <a:endParaRPr lang="hr-HR"/>
          </a:p>
        </p:txBody>
      </p:sp>
    </p:spTree>
    <p:extLst>
      <p:ext uri="{BB962C8B-B14F-4D97-AF65-F5344CB8AC3E}">
        <p14:creationId xmlns:p14="http://schemas.microsoft.com/office/powerpoint/2010/main" val="2802551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smtClean="0"/>
            </a:lvl1pPr>
          </a:lstStyle>
          <a:p>
            <a:pPr>
              <a:defRPr/>
            </a:pPr>
            <a:r>
              <a:rPr lang="en-US" smtClean="0"/>
              <a:t>ESEC/FSE, Saint Petersburg, Russia, 2013.</a:t>
            </a:r>
            <a:endParaRPr lang="hr-HR"/>
          </a:p>
        </p:txBody>
      </p:sp>
      <p:sp>
        <p:nvSpPr>
          <p:cNvPr id="6" name="Footer Placeholder 5"/>
          <p:cNvSpPr>
            <a:spLocks noGrp="1" noChangeArrowheads="1"/>
          </p:cNvSpPr>
          <p:nvPr>
            <p:ph type="ftr" sz="quarter" idx="11"/>
          </p:nvPr>
        </p:nvSpPr>
        <p:spPr>
          <a:xfrm>
            <a:off x="2916238" y="6453188"/>
            <a:ext cx="3527425" cy="268287"/>
          </a:xfrm>
          <a:prstGeom prst="rect">
            <a:avLst/>
          </a:prstGeom>
        </p:spPr>
        <p:txBody>
          <a:bodyPr/>
          <a:lstStyle>
            <a:lvl1pPr>
              <a:defRPr/>
            </a:lvl1pPr>
          </a:lstStyle>
          <a:p>
            <a:pPr>
              <a:defRPr/>
            </a:pPr>
            <a:endParaRPr lang="hr-HR"/>
          </a:p>
        </p:txBody>
      </p:sp>
    </p:spTree>
    <p:extLst>
      <p:ext uri="{BB962C8B-B14F-4D97-AF65-F5344CB8AC3E}">
        <p14:creationId xmlns:p14="http://schemas.microsoft.com/office/powerpoint/2010/main" val="3758144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smtClean="0"/>
              <a:t>ESEC/FSE, Saint Petersburg, Russia, 2013.</a:t>
            </a:r>
            <a:endParaRPr lang="hr-HR"/>
          </a:p>
        </p:txBody>
      </p:sp>
      <p:sp>
        <p:nvSpPr>
          <p:cNvPr id="5" name="Rectangle 5"/>
          <p:cNvSpPr>
            <a:spLocks noGrp="1" noChangeArrowheads="1"/>
          </p:cNvSpPr>
          <p:nvPr>
            <p:ph type="ftr" sz="quarter" idx="11"/>
          </p:nvPr>
        </p:nvSpPr>
        <p:spPr>
          <a:xfrm>
            <a:off x="2916238" y="6453188"/>
            <a:ext cx="3527425" cy="268287"/>
          </a:xfrm>
          <a:prstGeom prst="rect">
            <a:avLst/>
          </a:prstGeom>
        </p:spPr>
        <p:txBody>
          <a:bodyPr/>
          <a:lstStyle>
            <a:lvl1pPr>
              <a:defRPr/>
            </a:lvl1pPr>
          </a:lstStyle>
          <a:p>
            <a:pPr>
              <a:defRPr/>
            </a:pPr>
            <a:endParaRPr lang="hr-HR"/>
          </a:p>
        </p:txBody>
      </p:sp>
    </p:spTree>
    <p:extLst>
      <p:ext uri="{BB962C8B-B14F-4D97-AF65-F5344CB8AC3E}">
        <p14:creationId xmlns:p14="http://schemas.microsoft.com/office/powerpoint/2010/main" val="3432091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00813" y="0"/>
            <a:ext cx="1928812" cy="6191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14375" y="0"/>
            <a:ext cx="5634038" cy="6191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smtClean="0"/>
              <a:t>ESEC/FSE, Saint Petersburg, Russia, 2013.</a:t>
            </a:r>
            <a:endParaRPr lang="hr-HR"/>
          </a:p>
        </p:txBody>
      </p:sp>
      <p:sp>
        <p:nvSpPr>
          <p:cNvPr id="5" name="Rectangle 5"/>
          <p:cNvSpPr>
            <a:spLocks noGrp="1" noChangeArrowheads="1"/>
          </p:cNvSpPr>
          <p:nvPr>
            <p:ph type="ftr" sz="quarter" idx="11"/>
          </p:nvPr>
        </p:nvSpPr>
        <p:spPr>
          <a:xfrm>
            <a:off x="2916238" y="6453188"/>
            <a:ext cx="3527425" cy="268287"/>
          </a:xfrm>
          <a:prstGeom prst="rect">
            <a:avLst/>
          </a:prstGeom>
        </p:spPr>
        <p:txBody>
          <a:bodyPr/>
          <a:lstStyle>
            <a:lvl1pPr>
              <a:defRPr/>
            </a:lvl1pPr>
          </a:lstStyle>
          <a:p>
            <a:pPr>
              <a:defRPr/>
            </a:pPr>
            <a:endParaRPr lang="hr-HR"/>
          </a:p>
        </p:txBody>
      </p:sp>
    </p:spTree>
    <p:extLst>
      <p:ext uri="{BB962C8B-B14F-4D97-AF65-F5344CB8AC3E}">
        <p14:creationId xmlns:p14="http://schemas.microsoft.com/office/powerpoint/2010/main" val="28710225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14375" y="0"/>
            <a:ext cx="7715250" cy="9445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14375" y="1665288"/>
            <a:ext cx="3781425"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65288"/>
            <a:ext cx="3781425"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smtClean="0"/>
            </a:lvl1pPr>
          </a:lstStyle>
          <a:p>
            <a:pPr>
              <a:defRPr/>
            </a:pPr>
            <a:r>
              <a:rPr lang="en-US" smtClean="0"/>
              <a:t>ESEC/FSE, Saint Petersburg, Russia, 2013.</a:t>
            </a:r>
            <a:endParaRPr lang="hr-HR" dirty="0"/>
          </a:p>
        </p:txBody>
      </p:sp>
      <p:sp>
        <p:nvSpPr>
          <p:cNvPr id="6" name="Footer Placeholder 5"/>
          <p:cNvSpPr>
            <a:spLocks noGrp="1" noChangeArrowheads="1"/>
          </p:cNvSpPr>
          <p:nvPr>
            <p:ph type="ftr" sz="quarter" idx="11"/>
          </p:nvPr>
        </p:nvSpPr>
        <p:spPr>
          <a:xfrm>
            <a:off x="2916238" y="6453188"/>
            <a:ext cx="3527425" cy="268287"/>
          </a:xfrm>
          <a:prstGeom prst="rect">
            <a:avLst/>
          </a:prstGeom>
        </p:spPr>
        <p:txBody>
          <a:bodyPr/>
          <a:lstStyle>
            <a:lvl1pPr>
              <a:defRPr/>
            </a:lvl1pPr>
          </a:lstStyle>
          <a:p>
            <a:pPr>
              <a:defRPr/>
            </a:pPr>
            <a:endParaRPr lang="hr-HR"/>
          </a:p>
        </p:txBody>
      </p:sp>
    </p:spTree>
    <p:extLst>
      <p:ext uri="{BB962C8B-B14F-4D97-AF65-F5344CB8AC3E}">
        <p14:creationId xmlns:p14="http://schemas.microsoft.com/office/powerpoint/2010/main" val="1601014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o je t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solidFill>
                  <a:schemeClr val="accent2"/>
                </a:solidFill>
              </a:defRPr>
            </a:lvl1pPr>
          </a:lstStyle>
          <a:p>
            <a:r>
              <a:rPr lang="en-US" dirty="0" smtClean="0"/>
              <a:t>Click to edit Master title style</a:t>
            </a:r>
            <a:endParaRPr lang="en-US" dirty="0"/>
          </a:p>
        </p:txBody>
      </p:sp>
      <p:sp>
        <p:nvSpPr>
          <p:cNvPr id="5" name="Content Placeholder 2"/>
          <p:cNvSpPr>
            <a:spLocks noGrp="1"/>
          </p:cNvSpPr>
          <p:nvPr>
            <p:ph idx="1"/>
          </p:nvPr>
        </p:nvSpPr>
        <p:spPr>
          <a:xfrm>
            <a:off x="714375" y="1143000"/>
            <a:ext cx="7715250" cy="5181600"/>
          </a:xfrm>
        </p:spPr>
        <p:txBody>
          <a:bodyPr/>
          <a:lstStyle>
            <a:lvl1pPr marL="342900" indent="-342900">
              <a:buClr>
                <a:schemeClr val="accent2"/>
              </a:buClr>
              <a:buFont typeface="Wingdings" pitchFamily="2" charset="2"/>
              <a:buChar char="q"/>
              <a:defRPr sz="2400">
                <a:solidFill>
                  <a:schemeClr val="accent2"/>
                </a:solidFill>
              </a:defRPr>
            </a:lvl1pPr>
            <a:lvl2pPr marL="742950" indent="-285750">
              <a:buClr>
                <a:srgbClr val="0070C0"/>
              </a:buClr>
              <a:buFont typeface="Wingdings" pitchFamily="2" charset="2"/>
              <a:buChar char="Ø"/>
              <a:defRPr sz="2400">
                <a:solidFill>
                  <a:srgbClr val="0070C0"/>
                </a:solidFill>
              </a:defRPr>
            </a:lvl2pPr>
            <a:lvl3pPr marL="1143000" indent="-228600">
              <a:buClr>
                <a:srgbClr val="00B0F0"/>
              </a:buClr>
              <a:buFont typeface="Courier New" pitchFamily="49" charset="0"/>
              <a:buChar char="o"/>
              <a:defRPr sz="2400">
                <a:solidFill>
                  <a:srgbClr val="00B0F0"/>
                </a:solidFill>
              </a:defRPr>
            </a:lvl3pPr>
            <a:lvl4pPr>
              <a:defRPr sz="2400"/>
            </a:lvl4pPr>
            <a:lvl5pPr>
              <a:defRPr sz="2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2"/>
          <p:cNvSpPr>
            <a:spLocks noGrp="1"/>
          </p:cNvSpPr>
          <p:nvPr>
            <p:ph type="dt" sz="half" idx="10"/>
          </p:nvPr>
        </p:nvSpPr>
        <p:spPr/>
        <p:txBody>
          <a:bodyPr/>
          <a:lstStyle>
            <a:lvl1pPr>
              <a:defRPr smtClean="0"/>
            </a:lvl1pPr>
          </a:lstStyle>
          <a:p>
            <a:pPr>
              <a:defRPr/>
            </a:pPr>
            <a:r>
              <a:rPr lang="en-US" smtClean="0"/>
              <a:t>ESEC/FSE, Saint Petersburg, Russia, 2013.</a:t>
            </a:r>
            <a:endParaRPr lang="hr-HR" dirty="0"/>
          </a:p>
        </p:txBody>
      </p:sp>
      <p:sp>
        <p:nvSpPr>
          <p:cNvPr id="6" name="Slide Number Placeholder 3"/>
          <p:cNvSpPr>
            <a:spLocks noGrp="1"/>
          </p:cNvSpPr>
          <p:nvPr>
            <p:ph type="sldNum" sz="quarter" idx="11"/>
          </p:nvPr>
        </p:nvSpPr>
        <p:spPr/>
        <p:txBody>
          <a:bodyPr/>
          <a:lstStyle>
            <a:lvl1pPr>
              <a:defRPr smtClean="0">
                <a:solidFill>
                  <a:schemeClr val="tx1">
                    <a:lumMod val="50000"/>
                    <a:lumOff val="50000"/>
                  </a:schemeClr>
                </a:solidFill>
              </a:defRPr>
            </a:lvl1pPr>
          </a:lstStyle>
          <a:p>
            <a:pPr>
              <a:defRPr/>
            </a:pPr>
            <a:fld id="{7817E906-2DED-4C33-96EE-699C92165AD5}" type="slidenum">
              <a:rPr lang="en-US" smtClean="0"/>
              <a:pPr>
                <a:defRPr/>
              </a:pPr>
              <a:t>‹#›</a:t>
            </a:fld>
            <a:r>
              <a:rPr lang="en-US" dirty="0" smtClean="0"/>
              <a:t> / 26</a:t>
            </a:r>
            <a:endParaRPr lang="en-US" dirty="0"/>
          </a:p>
        </p:txBody>
      </p:sp>
    </p:spTree>
    <p:extLst>
      <p:ext uri="{BB962C8B-B14F-4D97-AF65-F5344CB8AC3E}">
        <p14:creationId xmlns:p14="http://schemas.microsoft.com/office/powerpoint/2010/main" val="25501375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714375" y="1473200"/>
            <a:ext cx="7715250" cy="4525962"/>
          </a:xfrm>
        </p:spPr>
        <p:txBody>
          <a:bodyPr/>
          <a:lstStyle>
            <a:lvl1pPr>
              <a:defRPr sz="2400"/>
            </a:lvl1pPr>
            <a:lvl2pPr>
              <a:defRPr sz="2400"/>
            </a:lvl2pPr>
            <a:lvl3pPr>
              <a:defRPr sz="2400"/>
            </a:lvl3pPr>
            <a:lvl4pPr>
              <a:defRPr sz="2400"/>
            </a:lvl4pPr>
            <a:lvl5pPr>
              <a:defRPr sz="2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smtClean="0"/>
              <a:t>ESEC/FSE, Saint Petersburg, Russia, 2013.</a:t>
            </a:r>
            <a:endParaRPr lang="hr-HR" dirty="0"/>
          </a:p>
        </p:txBody>
      </p:sp>
      <p:sp>
        <p:nvSpPr>
          <p:cNvPr id="5" name="Rectangle 5"/>
          <p:cNvSpPr>
            <a:spLocks noGrp="1" noChangeArrowheads="1"/>
          </p:cNvSpPr>
          <p:nvPr>
            <p:ph type="ftr" sz="quarter" idx="11"/>
          </p:nvPr>
        </p:nvSpPr>
        <p:spPr>
          <a:xfrm>
            <a:off x="2916238" y="6453188"/>
            <a:ext cx="3527425" cy="268287"/>
          </a:xfrm>
          <a:prstGeom prst="rect">
            <a:avLst/>
          </a:prstGeom>
        </p:spPr>
        <p:txBody>
          <a:bodyPr/>
          <a:lstStyle>
            <a:lvl1pPr>
              <a:defRPr/>
            </a:lvl1pPr>
          </a:lstStyle>
          <a:p>
            <a:pPr>
              <a:defRPr/>
            </a:pPr>
            <a:endParaRPr lang="hr-HR"/>
          </a:p>
        </p:txBody>
      </p:sp>
    </p:spTree>
    <p:extLst>
      <p:ext uri="{BB962C8B-B14F-4D97-AF65-F5344CB8AC3E}">
        <p14:creationId xmlns:p14="http://schemas.microsoft.com/office/powerpoint/2010/main" val="3546386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smtClean="0"/>
            </a:lvl1pPr>
          </a:lstStyle>
          <a:p>
            <a:pPr>
              <a:defRPr/>
            </a:pPr>
            <a:r>
              <a:rPr lang="en-US" smtClean="0"/>
              <a:t>ESEC/FSE, Saint Petersburg, Russia, 2013.</a:t>
            </a:r>
            <a:endParaRPr lang="hr-HR" dirty="0"/>
          </a:p>
        </p:txBody>
      </p:sp>
    </p:spTree>
    <p:extLst>
      <p:ext uri="{BB962C8B-B14F-4D97-AF65-F5344CB8AC3E}">
        <p14:creationId xmlns:p14="http://schemas.microsoft.com/office/powerpoint/2010/main" val="1586984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smtClean="0"/>
              <a:t>ESEC/FSE, Saint Petersburg, Russia, 2013.</a:t>
            </a:r>
            <a:endParaRPr lang="hr-HR"/>
          </a:p>
        </p:txBody>
      </p:sp>
      <p:sp>
        <p:nvSpPr>
          <p:cNvPr id="5" name="Rectangle 5"/>
          <p:cNvSpPr>
            <a:spLocks noGrp="1" noChangeArrowheads="1"/>
          </p:cNvSpPr>
          <p:nvPr>
            <p:ph type="ftr" sz="quarter" idx="11"/>
          </p:nvPr>
        </p:nvSpPr>
        <p:spPr>
          <a:xfrm>
            <a:off x="2916238" y="6453188"/>
            <a:ext cx="3527425" cy="268287"/>
          </a:xfrm>
          <a:prstGeom prst="rect">
            <a:avLst/>
          </a:prstGeom>
        </p:spPr>
        <p:txBody>
          <a:bodyPr/>
          <a:lstStyle>
            <a:lvl1pPr>
              <a:defRPr/>
            </a:lvl1pPr>
          </a:lstStyle>
          <a:p>
            <a:pPr>
              <a:defRPr/>
            </a:pPr>
            <a:endParaRPr lang="hr-HR"/>
          </a:p>
        </p:txBody>
      </p:sp>
    </p:spTree>
    <p:extLst>
      <p:ext uri="{BB962C8B-B14F-4D97-AF65-F5344CB8AC3E}">
        <p14:creationId xmlns:p14="http://schemas.microsoft.com/office/powerpoint/2010/main" val="1912187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14375" y="1665288"/>
            <a:ext cx="3781425"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65288"/>
            <a:ext cx="3781425"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smtClean="0"/>
            </a:lvl1pPr>
          </a:lstStyle>
          <a:p>
            <a:pPr>
              <a:defRPr/>
            </a:pPr>
            <a:r>
              <a:rPr lang="en-US" smtClean="0"/>
              <a:t>ESEC/FSE, Saint Petersburg, Russia, 2013.</a:t>
            </a:r>
            <a:endParaRPr lang="hr-HR" dirty="0"/>
          </a:p>
        </p:txBody>
      </p:sp>
      <p:sp>
        <p:nvSpPr>
          <p:cNvPr id="6" name="Footer Placeholder 5"/>
          <p:cNvSpPr>
            <a:spLocks noGrp="1" noChangeArrowheads="1"/>
          </p:cNvSpPr>
          <p:nvPr>
            <p:ph type="ftr" sz="quarter" idx="11"/>
          </p:nvPr>
        </p:nvSpPr>
        <p:spPr>
          <a:xfrm>
            <a:off x="2916238" y="6453188"/>
            <a:ext cx="3527425" cy="268287"/>
          </a:xfrm>
          <a:prstGeom prst="rect">
            <a:avLst/>
          </a:prstGeom>
        </p:spPr>
        <p:txBody>
          <a:bodyPr/>
          <a:lstStyle>
            <a:lvl1pPr>
              <a:defRPr/>
            </a:lvl1pPr>
          </a:lstStyle>
          <a:p>
            <a:pPr>
              <a:defRPr/>
            </a:pPr>
            <a:endParaRPr lang="hr-HR"/>
          </a:p>
        </p:txBody>
      </p:sp>
    </p:spTree>
    <p:extLst>
      <p:ext uri="{BB962C8B-B14F-4D97-AF65-F5344CB8AC3E}">
        <p14:creationId xmlns:p14="http://schemas.microsoft.com/office/powerpoint/2010/main" val="3843709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smtClean="0"/>
            </a:lvl1pPr>
          </a:lstStyle>
          <a:p>
            <a:pPr>
              <a:defRPr/>
            </a:pPr>
            <a:r>
              <a:rPr lang="en-US" smtClean="0"/>
              <a:t>ESEC/FSE, Saint Petersburg, Russia, 2013.</a:t>
            </a:r>
            <a:endParaRPr lang="hr-HR"/>
          </a:p>
        </p:txBody>
      </p:sp>
      <p:sp>
        <p:nvSpPr>
          <p:cNvPr id="8" name="Rectangle 5"/>
          <p:cNvSpPr>
            <a:spLocks noGrp="1" noChangeArrowheads="1"/>
          </p:cNvSpPr>
          <p:nvPr>
            <p:ph type="ftr" sz="quarter" idx="11"/>
          </p:nvPr>
        </p:nvSpPr>
        <p:spPr>
          <a:xfrm>
            <a:off x="2916238" y="6453188"/>
            <a:ext cx="3527425" cy="268287"/>
          </a:xfrm>
          <a:prstGeom prst="rect">
            <a:avLst/>
          </a:prstGeom>
        </p:spPr>
        <p:txBody>
          <a:bodyPr/>
          <a:lstStyle>
            <a:lvl1pPr>
              <a:defRPr/>
            </a:lvl1pPr>
          </a:lstStyle>
          <a:p>
            <a:pPr>
              <a:defRPr/>
            </a:pPr>
            <a:endParaRPr lang="hr-HR"/>
          </a:p>
        </p:txBody>
      </p:sp>
    </p:spTree>
    <p:extLst>
      <p:ext uri="{BB962C8B-B14F-4D97-AF65-F5344CB8AC3E}">
        <p14:creationId xmlns:p14="http://schemas.microsoft.com/office/powerpoint/2010/main" val="3621943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smtClean="0"/>
            </a:lvl1pPr>
          </a:lstStyle>
          <a:p>
            <a:pPr>
              <a:defRPr/>
            </a:pPr>
            <a:r>
              <a:rPr lang="en-US" smtClean="0"/>
              <a:t>ESEC/FSE, Saint Petersburg, Russia, 2013.</a:t>
            </a:r>
            <a:endParaRPr lang="hr-HR" dirty="0"/>
          </a:p>
        </p:txBody>
      </p:sp>
    </p:spTree>
    <p:extLst>
      <p:ext uri="{BB962C8B-B14F-4D97-AF65-F5344CB8AC3E}">
        <p14:creationId xmlns:p14="http://schemas.microsoft.com/office/powerpoint/2010/main" val="620197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smtClean="0"/>
            </a:lvl1pPr>
          </a:lstStyle>
          <a:p>
            <a:pPr>
              <a:defRPr/>
            </a:pPr>
            <a:r>
              <a:rPr lang="en-US" smtClean="0"/>
              <a:t>ESEC/FSE, Saint Petersburg, Russia, 2013.</a:t>
            </a:r>
            <a:endParaRPr lang="hr-HR" dirty="0"/>
          </a:p>
        </p:txBody>
      </p:sp>
    </p:spTree>
    <p:extLst>
      <p:ext uri="{BB962C8B-B14F-4D97-AF65-F5344CB8AC3E}">
        <p14:creationId xmlns:p14="http://schemas.microsoft.com/office/powerpoint/2010/main" val="3971458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0F8F8"/>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14375" y="0"/>
            <a:ext cx="7715250" cy="94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hr-HR" smtClean="0"/>
          </a:p>
        </p:txBody>
      </p:sp>
      <p:sp>
        <p:nvSpPr>
          <p:cNvPr id="1027" name="Rectangle 3"/>
          <p:cNvSpPr>
            <a:spLocks noGrp="1" noChangeArrowheads="1"/>
          </p:cNvSpPr>
          <p:nvPr>
            <p:ph type="body" idx="1"/>
          </p:nvPr>
        </p:nvSpPr>
        <p:spPr bwMode="auto">
          <a:xfrm>
            <a:off x="714375" y="1665288"/>
            <a:ext cx="771525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smtClean="0"/>
          </a:p>
        </p:txBody>
      </p:sp>
      <p:sp>
        <p:nvSpPr>
          <p:cNvPr id="4100" name="Rectangle 4"/>
          <p:cNvSpPr>
            <a:spLocks noGrp="1" noChangeArrowheads="1"/>
          </p:cNvSpPr>
          <p:nvPr>
            <p:ph type="dt" sz="half" idx="2"/>
          </p:nvPr>
        </p:nvSpPr>
        <p:spPr bwMode="auto">
          <a:xfrm>
            <a:off x="-6350" y="6589713"/>
            <a:ext cx="3663950" cy="268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200" smtClean="0">
                <a:solidFill>
                  <a:schemeClr val="tx1">
                    <a:lumMod val="50000"/>
                    <a:lumOff val="50000"/>
                  </a:schemeClr>
                </a:solidFill>
              </a:defRPr>
            </a:lvl1pPr>
          </a:lstStyle>
          <a:p>
            <a:pPr>
              <a:defRPr/>
            </a:pPr>
            <a:r>
              <a:rPr lang="en-US" smtClean="0"/>
              <a:t>ESEC/FSE, Saint Petersburg, Russia, 2013.</a:t>
            </a:r>
            <a:endParaRPr lang="hr-HR" dirty="0"/>
          </a:p>
        </p:txBody>
      </p:sp>
      <p:sp>
        <p:nvSpPr>
          <p:cNvPr id="1029" name="AutoShape 7"/>
          <p:cNvSpPr>
            <a:spLocks noChangeArrowheads="1"/>
          </p:cNvSpPr>
          <p:nvPr/>
        </p:nvSpPr>
        <p:spPr bwMode="auto">
          <a:xfrm>
            <a:off x="250825" y="0"/>
            <a:ext cx="8713788" cy="6453188"/>
          </a:xfrm>
          <a:prstGeom prst="roundRect">
            <a:avLst>
              <a:gd name="adj" fmla="val 16667"/>
            </a:avLst>
          </a:prstGeom>
          <a:gradFill rotWithShape="1">
            <a:gsLst>
              <a:gs pos="0">
                <a:srgbClr val="F0F8F8"/>
              </a:gs>
              <a:gs pos="100000">
                <a:srgbClr val="DCEBFA"/>
              </a:gs>
            </a:gsLst>
            <a:lin ang="0" scaled="1"/>
          </a:gradFill>
          <a:ln>
            <a:noFill/>
          </a:ln>
          <a:extLst/>
        </p:spPr>
        <p:txBody>
          <a:bodyPr wrap="none" anchor="ctr"/>
          <a:lstStyle/>
          <a:p>
            <a:endParaRPr lang="en-US"/>
          </a:p>
        </p:txBody>
      </p:sp>
      <p:pic>
        <p:nvPicPr>
          <p:cNvPr id="1030" name="Picture 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284663" y="6594475"/>
            <a:ext cx="1644650"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4"/>
          </p:nvPr>
        </p:nvSpPr>
        <p:spPr>
          <a:xfrm>
            <a:off x="6858000" y="6416675"/>
            <a:ext cx="2133600" cy="34607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A0885FF5-49B3-4B0F-BDDD-3B50F8EB9805}" type="slidenum">
              <a:rPr lang="en-US" smtClean="0"/>
              <a:pPr>
                <a:defRPr/>
              </a:pPr>
              <a:t>‹#›</a:t>
            </a:fld>
            <a:r>
              <a:rPr lang="en-US" dirty="0" smtClean="0"/>
              <a:t> / 26</a:t>
            </a:r>
            <a:endParaRPr lang="en-US" dirty="0"/>
          </a:p>
        </p:txBody>
      </p:sp>
    </p:spTree>
  </p:cSld>
  <p:clrMap bg1="lt1" tx1="dk1" bg2="lt2" tx2="dk2" accent1="accent1" accent2="accent2" accent3="accent3" accent4="accent4" accent5="accent5" accent6="accent6" hlink="hlink" folHlink="folHlink"/>
  <p:sldLayoutIdLst>
    <p:sldLayoutId id="2147485825" r:id="rId1"/>
    <p:sldLayoutId id="2147485826" r:id="rId2"/>
    <p:sldLayoutId id="2147485827" r:id="rId3"/>
    <p:sldLayoutId id="2147485828" r:id="rId4"/>
    <p:sldLayoutId id="2147485829" r:id="rId5"/>
    <p:sldLayoutId id="2147485830" r:id="rId6"/>
    <p:sldLayoutId id="2147485831" r:id="rId7"/>
    <p:sldLayoutId id="2147485832" r:id="rId8"/>
    <p:sldLayoutId id="2147485833" r:id="rId9"/>
    <p:sldLayoutId id="2147485834" r:id="rId10"/>
    <p:sldLayoutId id="2147485835" r:id="rId11"/>
    <p:sldLayoutId id="2147485836" r:id="rId12"/>
    <p:sldLayoutId id="2147485837" r:id="rId13"/>
    <p:sldLayoutId id="2147485838" r:id="rId14"/>
  </p:sldLayoutIdLst>
  <p:timing>
    <p:tnLst>
      <p:par>
        <p:cTn id="1" dur="indefinite" restart="never" nodeType="tmRoot"/>
      </p:par>
    </p:tnLst>
  </p:timing>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er.hr/" TargetMode="External"/><Relationship Id="rId7" Type="http://schemas.openxmlformats.org/officeDocument/2006/relationships/image" Target="../media/image4.jpeg"/><Relationship Id="rId2" Type="http://schemas.openxmlformats.org/officeDocument/2006/relationships/hyperlink" Target="http://ccl.fer.hr/"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www.unizg.hr/"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image" Target="../media/image29.png"/><Relationship Id="rId3" Type="http://schemas.openxmlformats.org/officeDocument/2006/relationships/image" Target="../media/image20.png"/><Relationship Id="rId7" Type="http://schemas.openxmlformats.org/officeDocument/2006/relationships/image" Target="../media/image23.png"/><Relationship Id="rId12" Type="http://schemas.openxmlformats.org/officeDocument/2006/relationships/image" Target="../media/image28.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22.png"/><Relationship Id="rId11" Type="http://schemas.openxmlformats.org/officeDocument/2006/relationships/image" Target="../media/image27.png"/><Relationship Id="rId5" Type="http://schemas.openxmlformats.org/officeDocument/2006/relationships/image" Target="../media/image21.png"/><Relationship Id="rId15" Type="http://schemas.openxmlformats.org/officeDocument/2006/relationships/image" Target="../media/image31.png"/><Relationship Id="rId10" Type="http://schemas.openxmlformats.org/officeDocument/2006/relationships/image" Target="../media/image26.png"/><Relationship Id="rId4" Type="http://schemas.openxmlformats.org/officeDocument/2006/relationships/image" Target="../media/image12.png"/><Relationship Id="rId9" Type="http://schemas.openxmlformats.org/officeDocument/2006/relationships/image" Target="../media/image25.png"/><Relationship Id="rId14" Type="http://schemas.openxmlformats.org/officeDocument/2006/relationships/image" Target="../media/image30.png"/></Relationships>
</file>

<file path=ppt/slides/_rels/slide15.xml.rels><?xml version="1.0" encoding="UTF-8" standalone="yes"?>
<Relationships xmlns="http://schemas.openxmlformats.org/package/2006/relationships"><Relationship Id="rId8" Type="http://schemas.openxmlformats.org/officeDocument/2006/relationships/image" Target="../media/image25.png"/><Relationship Id="rId13" Type="http://schemas.openxmlformats.org/officeDocument/2006/relationships/image" Target="../media/image36.png"/><Relationship Id="rId3" Type="http://schemas.openxmlformats.org/officeDocument/2006/relationships/image" Target="../media/image32.png"/><Relationship Id="rId7" Type="http://schemas.openxmlformats.org/officeDocument/2006/relationships/image" Target="../media/image24.png"/><Relationship Id="rId12" Type="http://schemas.openxmlformats.org/officeDocument/2006/relationships/image" Target="../media/image35.png"/><Relationship Id="rId17" Type="http://schemas.openxmlformats.org/officeDocument/2006/relationships/image" Target="../media/image21.png"/><Relationship Id="rId2" Type="http://schemas.openxmlformats.org/officeDocument/2006/relationships/notesSlide" Target="../notesSlides/notesSlide14.xml"/><Relationship Id="rId16" Type="http://schemas.openxmlformats.org/officeDocument/2006/relationships/image" Target="../media/image39.png"/><Relationship Id="rId1" Type="http://schemas.openxmlformats.org/officeDocument/2006/relationships/slideLayout" Target="../slideLayouts/slideLayout2.xml"/><Relationship Id="rId6" Type="http://schemas.openxmlformats.org/officeDocument/2006/relationships/image" Target="../media/image23.png"/><Relationship Id="rId11" Type="http://schemas.openxmlformats.org/officeDocument/2006/relationships/image" Target="../media/image34.png"/><Relationship Id="rId5" Type="http://schemas.openxmlformats.org/officeDocument/2006/relationships/image" Target="../media/image22.png"/><Relationship Id="rId15" Type="http://schemas.openxmlformats.org/officeDocument/2006/relationships/image" Target="../media/image38.png"/><Relationship Id="rId10" Type="http://schemas.openxmlformats.org/officeDocument/2006/relationships/image" Target="../media/image33.png"/><Relationship Id="rId9" Type="http://schemas.openxmlformats.org/officeDocument/2006/relationships/image" Target="../media/image6.png"/><Relationship Id="rId14" Type="http://schemas.openxmlformats.org/officeDocument/2006/relationships/image" Target="../media/image37.png"/></Relationships>
</file>

<file path=ppt/slides/_rels/slide16.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43.png"/><Relationship Id="rId4" Type="http://schemas.openxmlformats.org/officeDocument/2006/relationships/image" Target="../media/image42.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47.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46.png"/><Relationship Id="rId5" Type="http://schemas.openxmlformats.org/officeDocument/2006/relationships/image" Target="../media/image45.png"/><Relationship Id="rId4" Type="http://schemas.openxmlformats.org/officeDocument/2006/relationships/image" Target="../media/image4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8.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9.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0.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1.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Subtitle 6"/>
          <p:cNvSpPr>
            <a:spLocks noGrp="1"/>
          </p:cNvSpPr>
          <p:nvPr>
            <p:ph type="subTitle" idx="1"/>
          </p:nvPr>
        </p:nvSpPr>
        <p:spPr>
          <a:xfrm>
            <a:off x="1371600" y="2514600"/>
            <a:ext cx="6400800" cy="609600"/>
          </a:xfrm>
        </p:spPr>
        <p:txBody>
          <a:bodyPr/>
          <a:lstStyle/>
          <a:p>
            <a:pPr eaLnBrk="1" hangingPunct="1"/>
            <a:r>
              <a:rPr lang="en-US" sz="2400" dirty="0" smtClean="0">
                <a:solidFill>
                  <a:srgbClr val="0070C0"/>
                </a:solidFill>
              </a:rPr>
              <a:t>Marin </a:t>
            </a:r>
            <a:r>
              <a:rPr lang="en-US" sz="2400" dirty="0" err="1" smtClean="0">
                <a:solidFill>
                  <a:srgbClr val="0070C0"/>
                </a:solidFill>
              </a:rPr>
              <a:t>Silic</a:t>
            </a:r>
            <a:r>
              <a:rPr lang="en-US" sz="2400" dirty="0" smtClean="0">
                <a:solidFill>
                  <a:srgbClr val="0070C0"/>
                </a:solidFill>
              </a:rPr>
              <a:t>, </a:t>
            </a:r>
            <a:r>
              <a:rPr lang="en-US" sz="2400" dirty="0" err="1" smtClean="0">
                <a:solidFill>
                  <a:srgbClr val="0070C0"/>
                </a:solidFill>
              </a:rPr>
              <a:t>Goran</a:t>
            </a:r>
            <a:r>
              <a:rPr lang="en-US" sz="2400" dirty="0" smtClean="0">
                <a:solidFill>
                  <a:srgbClr val="0070C0"/>
                </a:solidFill>
              </a:rPr>
              <a:t> </a:t>
            </a:r>
            <a:r>
              <a:rPr lang="en-US" sz="2400" dirty="0" err="1" smtClean="0">
                <a:solidFill>
                  <a:srgbClr val="0070C0"/>
                </a:solidFill>
              </a:rPr>
              <a:t>Delac</a:t>
            </a:r>
            <a:r>
              <a:rPr lang="en-US" sz="2400" dirty="0" smtClean="0">
                <a:solidFill>
                  <a:srgbClr val="0070C0"/>
                </a:solidFill>
              </a:rPr>
              <a:t> and </a:t>
            </a:r>
            <a:r>
              <a:rPr lang="en-US" sz="2400" dirty="0" err="1" smtClean="0">
                <a:solidFill>
                  <a:srgbClr val="0070C0"/>
                </a:solidFill>
              </a:rPr>
              <a:t>Sinisa</a:t>
            </a:r>
            <a:r>
              <a:rPr lang="en-US" sz="2400" dirty="0" smtClean="0">
                <a:solidFill>
                  <a:srgbClr val="0070C0"/>
                </a:solidFill>
              </a:rPr>
              <a:t> </a:t>
            </a:r>
            <a:r>
              <a:rPr lang="en-US" sz="2400" dirty="0" err="1" smtClean="0">
                <a:solidFill>
                  <a:srgbClr val="0070C0"/>
                </a:solidFill>
              </a:rPr>
              <a:t>Srbljic</a:t>
            </a:r>
            <a:endParaRPr lang="en-US" sz="2400" dirty="0" smtClean="0">
              <a:solidFill>
                <a:srgbClr val="0070C0"/>
              </a:solidFill>
            </a:endParaRPr>
          </a:p>
        </p:txBody>
      </p:sp>
      <p:sp>
        <p:nvSpPr>
          <p:cNvPr id="16386" name="Title 1"/>
          <p:cNvSpPr>
            <a:spLocks noGrp="1"/>
          </p:cNvSpPr>
          <p:nvPr>
            <p:ph type="title"/>
          </p:nvPr>
        </p:nvSpPr>
        <p:spPr>
          <a:xfrm>
            <a:off x="685800" y="1143000"/>
            <a:ext cx="7772400" cy="1143000"/>
          </a:xfrm>
        </p:spPr>
        <p:txBody>
          <a:bodyPr/>
          <a:lstStyle/>
          <a:p>
            <a:pPr eaLnBrk="1" hangingPunct="1"/>
            <a:r>
              <a:rPr lang="en-US" sz="3200" dirty="0" smtClean="0">
                <a:solidFill>
                  <a:schemeClr val="accent2"/>
                </a:solidFill>
              </a:rPr>
              <a:t>Prediction of Atomic Web Services Reliability Based on K-means Clustering</a:t>
            </a:r>
          </a:p>
        </p:txBody>
      </p:sp>
      <p:sp>
        <p:nvSpPr>
          <p:cNvPr id="16387" name="TextBox 4"/>
          <p:cNvSpPr txBox="1">
            <a:spLocks noChangeArrowheads="1"/>
          </p:cNvSpPr>
          <p:nvPr/>
        </p:nvSpPr>
        <p:spPr bwMode="auto">
          <a:xfrm>
            <a:off x="2209800" y="3878263"/>
            <a:ext cx="3962400"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50000"/>
              </a:spcBef>
              <a:spcAft>
                <a:spcPct val="0"/>
              </a:spcAft>
              <a:defRPr>
                <a:solidFill>
                  <a:schemeClr val="tx1"/>
                </a:solidFill>
                <a:latin typeface="Arial" charset="0"/>
              </a:defRPr>
            </a:lvl6pPr>
            <a:lvl7pPr marL="2971800" indent="-228600" eaLnBrk="0" fontAlgn="base" hangingPunct="0">
              <a:spcBef>
                <a:spcPct val="50000"/>
              </a:spcBef>
              <a:spcAft>
                <a:spcPct val="0"/>
              </a:spcAft>
              <a:defRPr>
                <a:solidFill>
                  <a:schemeClr val="tx1"/>
                </a:solidFill>
                <a:latin typeface="Arial" charset="0"/>
              </a:defRPr>
            </a:lvl7pPr>
            <a:lvl8pPr marL="3429000" indent="-228600" eaLnBrk="0" fontAlgn="base" hangingPunct="0">
              <a:spcBef>
                <a:spcPct val="50000"/>
              </a:spcBef>
              <a:spcAft>
                <a:spcPct val="0"/>
              </a:spcAft>
              <a:defRPr>
                <a:solidFill>
                  <a:schemeClr val="tx1"/>
                </a:solidFill>
                <a:latin typeface="Arial" charset="0"/>
              </a:defRPr>
            </a:lvl8pPr>
            <a:lvl9pPr marL="3886200" indent="-228600" eaLnBrk="0" fontAlgn="base" hangingPunct="0">
              <a:spcBef>
                <a:spcPct val="50000"/>
              </a:spcBef>
              <a:spcAft>
                <a:spcPct val="0"/>
              </a:spcAft>
              <a:defRPr>
                <a:solidFill>
                  <a:schemeClr val="tx1"/>
                </a:solidFill>
                <a:latin typeface="Arial" charset="0"/>
              </a:defRPr>
            </a:lvl9pPr>
          </a:lstStyle>
          <a:p>
            <a:pPr algn="ctr" eaLnBrk="1" hangingPunct="1"/>
            <a:r>
              <a:rPr lang="en-US" dirty="0">
                <a:solidFill>
                  <a:schemeClr val="accent2"/>
                </a:solidFill>
              </a:rPr>
              <a:t>Consumer Computing Laboratory</a:t>
            </a:r>
          </a:p>
          <a:p>
            <a:pPr algn="ctr" eaLnBrk="1" hangingPunct="1"/>
            <a:endParaRPr lang="en-US" dirty="0">
              <a:solidFill>
                <a:schemeClr val="accent2"/>
              </a:solidFill>
            </a:endParaRPr>
          </a:p>
          <a:p>
            <a:pPr algn="ctr" eaLnBrk="1" hangingPunct="1"/>
            <a:r>
              <a:rPr lang="en-US" dirty="0">
                <a:solidFill>
                  <a:schemeClr val="accent2"/>
                </a:solidFill>
              </a:rPr>
              <a:t>Faculty of Electrical  </a:t>
            </a:r>
          </a:p>
          <a:p>
            <a:pPr algn="ctr" eaLnBrk="1" hangingPunct="1"/>
            <a:r>
              <a:rPr lang="en-US" dirty="0">
                <a:solidFill>
                  <a:schemeClr val="accent2"/>
                </a:solidFill>
              </a:rPr>
              <a:t>Engineering and Computing</a:t>
            </a:r>
          </a:p>
          <a:p>
            <a:pPr algn="ctr" eaLnBrk="1" hangingPunct="1"/>
            <a:endParaRPr lang="en-US" dirty="0">
              <a:solidFill>
                <a:schemeClr val="accent2"/>
              </a:solidFill>
            </a:endParaRPr>
          </a:p>
          <a:p>
            <a:pPr algn="ctr" eaLnBrk="1" hangingPunct="1"/>
            <a:r>
              <a:rPr lang="en-US" dirty="0">
                <a:solidFill>
                  <a:schemeClr val="accent2"/>
                </a:solidFill>
              </a:rPr>
              <a:t>University of Zagreb, Croatia</a:t>
            </a:r>
          </a:p>
        </p:txBody>
      </p:sp>
      <p:sp>
        <p:nvSpPr>
          <p:cNvPr id="16388" name="TextBox 5"/>
          <p:cNvSpPr txBox="1">
            <a:spLocks noChangeArrowheads="1"/>
          </p:cNvSpPr>
          <p:nvPr/>
        </p:nvSpPr>
        <p:spPr bwMode="auto">
          <a:xfrm>
            <a:off x="6454775" y="3878263"/>
            <a:ext cx="2232025"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50000"/>
              </a:spcBef>
              <a:spcAft>
                <a:spcPct val="0"/>
              </a:spcAft>
              <a:defRPr>
                <a:solidFill>
                  <a:schemeClr val="tx1"/>
                </a:solidFill>
                <a:latin typeface="Arial" charset="0"/>
              </a:defRPr>
            </a:lvl6pPr>
            <a:lvl7pPr marL="2971800" indent="-228600" eaLnBrk="0" fontAlgn="base" hangingPunct="0">
              <a:spcBef>
                <a:spcPct val="50000"/>
              </a:spcBef>
              <a:spcAft>
                <a:spcPct val="0"/>
              </a:spcAft>
              <a:defRPr>
                <a:solidFill>
                  <a:schemeClr val="tx1"/>
                </a:solidFill>
                <a:latin typeface="Arial" charset="0"/>
              </a:defRPr>
            </a:lvl7pPr>
            <a:lvl8pPr marL="3429000" indent="-228600" eaLnBrk="0" fontAlgn="base" hangingPunct="0">
              <a:spcBef>
                <a:spcPct val="50000"/>
              </a:spcBef>
              <a:spcAft>
                <a:spcPct val="0"/>
              </a:spcAft>
              <a:defRPr>
                <a:solidFill>
                  <a:schemeClr val="tx1"/>
                </a:solidFill>
                <a:latin typeface="Arial" charset="0"/>
              </a:defRPr>
            </a:lvl8pPr>
            <a:lvl9pPr marL="3886200" indent="-228600" eaLnBrk="0" fontAlgn="base" hangingPunct="0">
              <a:spcBef>
                <a:spcPct val="50000"/>
              </a:spcBef>
              <a:spcAft>
                <a:spcPct val="0"/>
              </a:spcAft>
              <a:defRPr>
                <a:solidFill>
                  <a:schemeClr val="tx1"/>
                </a:solidFill>
                <a:latin typeface="Arial" charset="0"/>
              </a:defRPr>
            </a:lvl9pPr>
          </a:lstStyle>
          <a:p>
            <a:pPr eaLnBrk="1" hangingPunct="1"/>
            <a:r>
              <a:rPr lang="en-US">
                <a:solidFill>
                  <a:srgbClr val="0070C0"/>
                </a:solidFill>
                <a:hlinkClick r:id="rId2"/>
              </a:rPr>
              <a:t>http://ccl.fer.hr/</a:t>
            </a:r>
            <a:endParaRPr lang="en-US"/>
          </a:p>
          <a:p>
            <a:pPr eaLnBrk="1" hangingPunct="1"/>
            <a:endParaRPr lang="en-US">
              <a:solidFill>
                <a:srgbClr val="0070C0"/>
              </a:solidFill>
            </a:endParaRPr>
          </a:p>
          <a:p>
            <a:pPr eaLnBrk="1" hangingPunct="1"/>
            <a:r>
              <a:rPr lang="en-US">
                <a:solidFill>
                  <a:srgbClr val="0070C0"/>
                </a:solidFill>
                <a:hlinkClick r:id="rId3"/>
              </a:rPr>
              <a:t>http://www.fer.hr/</a:t>
            </a:r>
            <a:endParaRPr lang="en-US">
              <a:solidFill>
                <a:srgbClr val="0070C0"/>
              </a:solidFill>
            </a:endParaRPr>
          </a:p>
          <a:p>
            <a:pPr eaLnBrk="1" hangingPunct="1"/>
            <a:endParaRPr lang="en-US">
              <a:solidFill>
                <a:srgbClr val="0070C0"/>
              </a:solidFill>
            </a:endParaRPr>
          </a:p>
          <a:p>
            <a:pPr eaLnBrk="1" hangingPunct="1"/>
            <a:endParaRPr lang="en-US">
              <a:solidFill>
                <a:srgbClr val="0070C0"/>
              </a:solidFill>
            </a:endParaRPr>
          </a:p>
          <a:p>
            <a:pPr eaLnBrk="1" hangingPunct="1"/>
            <a:r>
              <a:rPr lang="en-US">
                <a:solidFill>
                  <a:srgbClr val="0070C0"/>
                </a:solidFill>
                <a:hlinkClick r:id="rId4"/>
              </a:rPr>
              <a:t>http://www.unizg.hr/</a:t>
            </a:r>
            <a:endParaRPr lang="en-US"/>
          </a:p>
        </p:txBody>
      </p:sp>
      <p:pic>
        <p:nvPicPr>
          <p:cNvPr id="16390" name="Picture 2" descr="C:\Users\Marin\Downloads\CCL-the-logo.bm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3886200"/>
            <a:ext cx="1066800"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1" name="Picture 3" descr="C:\Users\Marin\Downloads\UniZg.bmp"/>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4400" y="5715000"/>
            <a:ext cx="76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Picture 4" descr="C:\Users\Marin\Downloads\FER.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14413" y="4648200"/>
            <a:ext cx="509587"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3" name="TextBox 3"/>
          <p:cNvSpPr txBox="1">
            <a:spLocks noChangeArrowheads="1"/>
          </p:cNvSpPr>
          <p:nvPr/>
        </p:nvSpPr>
        <p:spPr bwMode="auto">
          <a:xfrm>
            <a:off x="1473200" y="304800"/>
            <a:ext cx="62230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50000"/>
              </a:spcBef>
              <a:spcAft>
                <a:spcPct val="0"/>
              </a:spcAft>
              <a:defRPr>
                <a:solidFill>
                  <a:schemeClr val="tx1"/>
                </a:solidFill>
                <a:latin typeface="Arial" charset="0"/>
              </a:defRPr>
            </a:lvl6pPr>
            <a:lvl7pPr marL="2971800" indent="-228600" eaLnBrk="0" fontAlgn="base" hangingPunct="0">
              <a:spcBef>
                <a:spcPct val="50000"/>
              </a:spcBef>
              <a:spcAft>
                <a:spcPct val="0"/>
              </a:spcAft>
              <a:defRPr>
                <a:solidFill>
                  <a:schemeClr val="tx1"/>
                </a:solidFill>
                <a:latin typeface="Arial" charset="0"/>
              </a:defRPr>
            </a:lvl7pPr>
            <a:lvl8pPr marL="3429000" indent="-228600" eaLnBrk="0" fontAlgn="base" hangingPunct="0">
              <a:spcBef>
                <a:spcPct val="50000"/>
              </a:spcBef>
              <a:spcAft>
                <a:spcPct val="0"/>
              </a:spcAft>
              <a:defRPr>
                <a:solidFill>
                  <a:schemeClr val="tx1"/>
                </a:solidFill>
                <a:latin typeface="Arial" charset="0"/>
              </a:defRPr>
            </a:lvl8pPr>
            <a:lvl9pPr marL="3886200" indent="-228600" eaLnBrk="0" fontAlgn="base" hangingPunct="0">
              <a:spcBef>
                <a:spcPct val="50000"/>
              </a:spcBef>
              <a:spcAft>
                <a:spcPct val="0"/>
              </a:spcAft>
              <a:defRPr>
                <a:solidFill>
                  <a:schemeClr val="tx1"/>
                </a:solidFill>
                <a:latin typeface="Arial" charset="0"/>
              </a:defRPr>
            </a:lvl9pPr>
          </a:lstStyle>
          <a:p>
            <a:pPr eaLnBrk="1" hangingPunct="1"/>
            <a:r>
              <a:rPr lang="en-US" sz="2400" dirty="0">
                <a:solidFill>
                  <a:srgbClr val="00B0F0"/>
                </a:solidFill>
              </a:rPr>
              <a:t>ESEC/FSE, Saint Petersburg, Russia, 2013.</a:t>
            </a:r>
            <a:endParaRPr lang="hr-HR" sz="2400" dirty="0">
              <a:solidFill>
                <a:srgbClr val="00B0F0"/>
              </a:solidFill>
            </a:endParaRPr>
          </a:p>
          <a:p>
            <a:pPr eaLnBrk="1" hangingPunct="1"/>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Disadvantages of </a:t>
            </a:r>
            <a:r>
              <a:rPr lang="en-US" dirty="0" smtClean="0"/>
              <a:t>Collaborative Filtering</a:t>
            </a:r>
            <a:endParaRPr lang="en-US" dirty="0"/>
          </a:p>
        </p:txBody>
      </p:sp>
      <p:sp>
        <p:nvSpPr>
          <p:cNvPr id="3" name="Content Placeholder 2"/>
          <p:cNvSpPr>
            <a:spLocks noGrp="1"/>
          </p:cNvSpPr>
          <p:nvPr>
            <p:ph idx="1"/>
          </p:nvPr>
        </p:nvSpPr>
        <p:spPr/>
        <p:txBody>
          <a:bodyPr/>
          <a:lstStyle/>
          <a:p>
            <a:r>
              <a:rPr lang="en-US" dirty="0" smtClean="0"/>
              <a:t>Scalability</a:t>
            </a:r>
          </a:p>
          <a:p>
            <a:pPr lvl="1"/>
            <a:endParaRPr lang="en-US" dirty="0" smtClean="0"/>
          </a:p>
          <a:p>
            <a:pPr lvl="1"/>
            <a:r>
              <a:rPr lang="en-US" dirty="0" smtClean="0"/>
              <a:t>Having millions of users and services – these approaches do not scale</a:t>
            </a:r>
          </a:p>
          <a:p>
            <a:pPr lvl="1"/>
            <a:endParaRPr lang="en-US" dirty="0" smtClean="0"/>
          </a:p>
          <a:p>
            <a:r>
              <a:rPr lang="en-US" dirty="0" smtClean="0"/>
              <a:t>Accuracy in dynamic environments</a:t>
            </a:r>
          </a:p>
          <a:p>
            <a:pPr lvl="1"/>
            <a:endParaRPr lang="en-US" dirty="0" smtClean="0"/>
          </a:p>
          <a:p>
            <a:pPr lvl="1"/>
            <a:r>
              <a:rPr lang="en-US" dirty="0" smtClean="0"/>
              <a:t>Internet is a highly dynamic system</a:t>
            </a:r>
          </a:p>
          <a:p>
            <a:pPr lvl="1"/>
            <a:r>
              <a:rPr lang="en-US" dirty="0" smtClean="0"/>
              <a:t>Do not consider environment conditions</a:t>
            </a:r>
            <a:endParaRPr lang="en-US" dirty="0"/>
          </a:p>
        </p:txBody>
      </p:sp>
      <p:sp>
        <p:nvSpPr>
          <p:cNvPr id="4" name="Date Placeholder 3"/>
          <p:cNvSpPr>
            <a:spLocks noGrp="1"/>
          </p:cNvSpPr>
          <p:nvPr>
            <p:ph type="dt" sz="half" idx="10"/>
          </p:nvPr>
        </p:nvSpPr>
        <p:spPr/>
        <p:txBody>
          <a:bodyPr/>
          <a:lstStyle/>
          <a:p>
            <a:pPr>
              <a:defRPr/>
            </a:pPr>
            <a:r>
              <a:rPr lang="en-US" smtClean="0"/>
              <a:t>ESEC/FSE, Saint Petersburg, Russia, 2013.</a:t>
            </a:r>
            <a:endParaRPr lang="hr-HR" dirty="0"/>
          </a:p>
        </p:txBody>
      </p:sp>
    </p:spTree>
    <p:extLst>
      <p:ext uri="{BB962C8B-B14F-4D97-AF65-F5344CB8AC3E}">
        <p14:creationId xmlns:p14="http://schemas.microsoft.com/office/powerpoint/2010/main" val="14512729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err="1" smtClean="0"/>
              <a:t>CLUS</a:t>
            </a:r>
            <a:r>
              <a:rPr lang="en-US" dirty="0" err="1" smtClean="0"/>
              <a:t>tering</a:t>
            </a:r>
            <a:endParaRPr lang="en-US" dirty="0"/>
          </a:p>
        </p:txBody>
      </p:sp>
      <p:sp>
        <p:nvSpPr>
          <p:cNvPr id="3" name="Content Placeholder 2"/>
          <p:cNvSpPr>
            <a:spLocks noGrp="1"/>
          </p:cNvSpPr>
          <p:nvPr>
            <p:ph idx="1"/>
          </p:nvPr>
        </p:nvSpPr>
        <p:spPr/>
        <p:txBody>
          <a:bodyPr/>
          <a:lstStyle/>
          <a:p>
            <a:r>
              <a:rPr lang="en-US" dirty="0" smtClean="0"/>
              <a:t>To </a:t>
            </a:r>
            <a:r>
              <a:rPr lang="en-US" dirty="0"/>
              <a:t>address scalability</a:t>
            </a:r>
          </a:p>
          <a:p>
            <a:pPr lvl="1"/>
            <a:r>
              <a:rPr lang="en-US" dirty="0"/>
              <a:t>Applies the principle of </a:t>
            </a:r>
            <a:r>
              <a:rPr lang="en-US" b="1" i="1" dirty="0">
                <a:solidFill>
                  <a:schemeClr val="accent2"/>
                </a:solidFill>
              </a:rPr>
              <a:t>aggregation</a:t>
            </a:r>
          </a:p>
          <a:p>
            <a:pPr lvl="1"/>
            <a:r>
              <a:rPr lang="en-US" dirty="0"/>
              <a:t>Reduces the </a:t>
            </a:r>
            <a:r>
              <a:rPr lang="en-US" b="1" i="1" dirty="0">
                <a:solidFill>
                  <a:schemeClr val="accent2"/>
                </a:solidFill>
              </a:rPr>
              <a:t>redundant data</a:t>
            </a:r>
            <a:r>
              <a:rPr lang="en-US" dirty="0"/>
              <a:t> by clustering users and services using K-means</a:t>
            </a:r>
          </a:p>
          <a:p>
            <a:pPr marL="0" indent="0">
              <a:buNone/>
            </a:pPr>
            <a:endParaRPr lang="en-US" dirty="0" smtClean="0"/>
          </a:p>
          <a:p>
            <a:r>
              <a:rPr lang="en-US" dirty="0" smtClean="0"/>
              <a:t>To improve the accuracy</a:t>
            </a:r>
          </a:p>
          <a:p>
            <a:pPr lvl="1"/>
            <a:r>
              <a:rPr lang="en-US" dirty="0" smtClean="0"/>
              <a:t>Introduces </a:t>
            </a:r>
            <a:r>
              <a:rPr lang="en-US" b="1" i="1" dirty="0" smtClean="0">
                <a:solidFill>
                  <a:schemeClr val="accent2"/>
                </a:solidFill>
              </a:rPr>
              <a:t>environment-specific</a:t>
            </a:r>
            <a:r>
              <a:rPr lang="en-US" dirty="0" smtClean="0"/>
              <a:t> parameters</a:t>
            </a:r>
          </a:p>
          <a:p>
            <a:pPr lvl="1"/>
            <a:r>
              <a:rPr lang="en-US" b="1" i="1" dirty="0" smtClean="0">
                <a:solidFill>
                  <a:schemeClr val="accent2"/>
                </a:solidFill>
              </a:rPr>
              <a:t>Disperses</a:t>
            </a:r>
            <a:r>
              <a:rPr lang="en-US" dirty="0" smtClean="0"/>
              <a:t> the collected data across the additional dimension</a:t>
            </a:r>
          </a:p>
          <a:p>
            <a:pPr lvl="1"/>
            <a:endParaRPr lang="en-US" dirty="0" smtClean="0"/>
          </a:p>
          <a:p>
            <a:pPr lvl="2"/>
            <a:endParaRPr lang="en-US" dirty="0"/>
          </a:p>
        </p:txBody>
      </p:sp>
      <p:sp>
        <p:nvSpPr>
          <p:cNvPr id="4" name="Date Placeholder 3"/>
          <p:cNvSpPr>
            <a:spLocks noGrp="1"/>
          </p:cNvSpPr>
          <p:nvPr>
            <p:ph type="dt" sz="half" idx="10"/>
          </p:nvPr>
        </p:nvSpPr>
        <p:spPr/>
        <p:txBody>
          <a:bodyPr/>
          <a:lstStyle/>
          <a:p>
            <a:pPr>
              <a:defRPr/>
            </a:pPr>
            <a:r>
              <a:rPr lang="en-US" smtClean="0"/>
              <a:t>ESEC/FSE, Saint Petersburg, Russia, 2013.</a:t>
            </a:r>
            <a:endParaRPr lang="hr-HR" dirty="0"/>
          </a:p>
        </p:txBody>
      </p:sp>
    </p:spTree>
    <p:extLst>
      <p:ext uri="{BB962C8B-B14F-4D97-AF65-F5344CB8AC3E}">
        <p14:creationId xmlns:p14="http://schemas.microsoft.com/office/powerpoint/2010/main" val="5202199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CLUS Overview</a:t>
            </a:r>
          </a:p>
        </p:txBody>
      </p:sp>
      <p:sp>
        <p:nvSpPr>
          <p:cNvPr id="4" name="Date Placeholder 3"/>
          <p:cNvSpPr>
            <a:spLocks noGrp="1"/>
          </p:cNvSpPr>
          <p:nvPr>
            <p:ph type="dt" sz="half" idx="10"/>
          </p:nvPr>
        </p:nvSpPr>
        <p:spPr/>
        <p:txBody>
          <a:bodyPr/>
          <a:lstStyle/>
          <a:p>
            <a:pPr>
              <a:defRPr/>
            </a:pPr>
            <a:r>
              <a:rPr lang="en-US" smtClean="0"/>
              <a:t>ESEC/FSE, Saint Petersburg, Russia, 2013.</a:t>
            </a:r>
            <a:endParaRPr lang="hr-HR" dirty="0"/>
          </a:p>
        </p:txBody>
      </p:sp>
      <p:sp>
        <p:nvSpPr>
          <p:cNvPr id="7" name="Flowchart: Magnetic Disk 6"/>
          <p:cNvSpPr/>
          <p:nvPr/>
        </p:nvSpPr>
        <p:spPr bwMode="auto">
          <a:xfrm>
            <a:off x="192024" y="2125789"/>
            <a:ext cx="1143000" cy="1295400"/>
          </a:xfrm>
          <a:prstGeom prst="flowChartMagneticDisk">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lIns="0" rIns="0"/>
          <a:lstStyle/>
          <a:p>
            <a:pPr marL="342900" indent="-342900" algn="ctr">
              <a:defRPr/>
            </a:pPr>
            <a:endParaRPr lang="en-US" dirty="0">
              <a:solidFill>
                <a:schemeClr val="tx1"/>
              </a:solidFill>
            </a:endParaRPr>
          </a:p>
        </p:txBody>
      </p:sp>
      <p:sp>
        <p:nvSpPr>
          <p:cNvPr id="8" name="Flowchart: Magnetic Disk 7"/>
          <p:cNvSpPr/>
          <p:nvPr/>
        </p:nvSpPr>
        <p:spPr bwMode="auto">
          <a:xfrm>
            <a:off x="7735824" y="2130552"/>
            <a:ext cx="1143000" cy="1295400"/>
          </a:xfrm>
          <a:prstGeom prst="flowChartMagneticDisk">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lIns="0" rIns="0"/>
          <a:lstStyle/>
          <a:p>
            <a:pPr marL="342900" indent="-342900" algn="ctr">
              <a:defRPr/>
            </a:pPr>
            <a:endParaRPr lang="en-US" dirty="0">
              <a:solidFill>
                <a:schemeClr val="tx1"/>
              </a:solidFill>
            </a:endParaRPr>
          </a:p>
        </p:txBody>
      </p:sp>
      <p:cxnSp>
        <p:nvCxnSpPr>
          <p:cNvPr id="12" name="Straight Arrow Connector 11"/>
          <p:cNvCxnSpPr>
            <a:cxnSpLocks noChangeShapeType="1"/>
            <a:stCxn id="7" idx="4"/>
          </p:cNvCxnSpPr>
          <p:nvPr/>
        </p:nvCxnSpPr>
        <p:spPr bwMode="auto">
          <a:xfrm>
            <a:off x="1335024" y="2773489"/>
            <a:ext cx="569976" cy="0"/>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3" name="Straight Arrow Connector 12"/>
          <p:cNvCxnSpPr>
            <a:cxnSpLocks noChangeShapeType="1"/>
            <a:stCxn id="33" idx="3"/>
            <a:endCxn id="41" idx="1"/>
          </p:cNvCxnSpPr>
          <p:nvPr/>
        </p:nvCxnSpPr>
        <p:spPr bwMode="auto">
          <a:xfrm flipV="1">
            <a:off x="3276600" y="2118421"/>
            <a:ext cx="630936" cy="659959"/>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4" name="Straight Arrow Connector 13"/>
          <p:cNvCxnSpPr>
            <a:cxnSpLocks noChangeShapeType="1"/>
            <a:stCxn id="33" idx="3"/>
            <a:endCxn id="42" idx="1"/>
          </p:cNvCxnSpPr>
          <p:nvPr/>
        </p:nvCxnSpPr>
        <p:spPr bwMode="auto">
          <a:xfrm>
            <a:off x="3276600" y="2778380"/>
            <a:ext cx="609600" cy="794005"/>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5" name="Straight Arrow Connector 14"/>
          <p:cNvCxnSpPr>
            <a:cxnSpLocks noChangeShapeType="1"/>
            <a:stCxn id="55" idx="3"/>
            <a:endCxn id="8" idx="2"/>
          </p:cNvCxnSpPr>
          <p:nvPr/>
        </p:nvCxnSpPr>
        <p:spPr bwMode="auto">
          <a:xfrm flipV="1">
            <a:off x="7239000" y="2778252"/>
            <a:ext cx="496824" cy="128"/>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6" name="TextBox 15"/>
          <p:cNvSpPr txBox="1">
            <a:spLocks noChangeArrowheads="1"/>
          </p:cNvSpPr>
          <p:nvPr/>
        </p:nvSpPr>
        <p:spPr bwMode="auto">
          <a:xfrm>
            <a:off x="3271837" y="1887665"/>
            <a:ext cx="53816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50000"/>
              </a:spcBef>
              <a:spcAft>
                <a:spcPct val="0"/>
              </a:spcAft>
              <a:defRPr>
                <a:solidFill>
                  <a:schemeClr val="tx1"/>
                </a:solidFill>
                <a:latin typeface="Arial" charset="0"/>
              </a:defRPr>
            </a:lvl6pPr>
            <a:lvl7pPr marL="2971800" indent="-228600" eaLnBrk="0" fontAlgn="base" hangingPunct="0">
              <a:spcBef>
                <a:spcPct val="50000"/>
              </a:spcBef>
              <a:spcAft>
                <a:spcPct val="0"/>
              </a:spcAft>
              <a:defRPr>
                <a:solidFill>
                  <a:schemeClr val="tx1"/>
                </a:solidFill>
                <a:latin typeface="Arial" charset="0"/>
              </a:defRPr>
            </a:lvl7pPr>
            <a:lvl8pPr marL="3429000" indent="-228600" eaLnBrk="0" fontAlgn="base" hangingPunct="0">
              <a:spcBef>
                <a:spcPct val="50000"/>
              </a:spcBef>
              <a:spcAft>
                <a:spcPct val="0"/>
              </a:spcAft>
              <a:defRPr>
                <a:solidFill>
                  <a:schemeClr val="tx1"/>
                </a:solidFill>
                <a:latin typeface="Arial" charset="0"/>
              </a:defRPr>
            </a:lvl8pPr>
            <a:lvl9pPr marL="3886200" indent="-228600" eaLnBrk="0" fontAlgn="base" hangingPunct="0">
              <a:spcBef>
                <a:spcPct val="50000"/>
              </a:spcBef>
              <a:spcAft>
                <a:spcPct val="0"/>
              </a:spcAft>
              <a:defRPr>
                <a:solidFill>
                  <a:schemeClr val="tx1"/>
                </a:solidFill>
                <a:latin typeface="Arial" charset="0"/>
              </a:defRPr>
            </a:lvl9pPr>
          </a:lstStyle>
          <a:p>
            <a:pPr eaLnBrk="1" hangingPunct="1"/>
            <a:r>
              <a:rPr lang="en-US" sz="1600" dirty="0"/>
              <a:t>(1c)</a:t>
            </a:r>
          </a:p>
        </p:txBody>
      </p:sp>
      <p:sp>
        <p:nvSpPr>
          <p:cNvPr id="17" name="TextBox 16"/>
          <p:cNvSpPr txBox="1">
            <a:spLocks noChangeArrowheads="1"/>
          </p:cNvSpPr>
          <p:nvPr/>
        </p:nvSpPr>
        <p:spPr bwMode="auto">
          <a:xfrm>
            <a:off x="3246120" y="3238407"/>
            <a:ext cx="5397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50000"/>
              </a:spcBef>
              <a:spcAft>
                <a:spcPct val="0"/>
              </a:spcAft>
              <a:defRPr>
                <a:solidFill>
                  <a:schemeClr val="tx1"/>
                </a:solidFill>
                <a:latin typeface="Arial" charset="0"/>
              </a:defRPr>
            </a:lvl6pPr>
            <a:lvl7pPr marL="2971800" indent="-228600" eaLnBrk="0" fontAlgn="base" hangingPunct="0">
              <a:spcBef>
                <a:spcPct val="50000"/>
              </a:spcBef>
              <a:spcAft>
                <a:spcPct val="0"/>
              </a:spcAft>
              <a:defRPr>
                <a:solidFill>
                  <a:schemeClr val="tx1"/>
                </a:solidFill>
                <a:latin typeface="Arial" charset="0"/>
              </a:defRPr>
            </a:lvl7pPr>
            <a:lvl8pPr marL="3429000" indent="-228600" eaLnBrk="0" fontAlgn="base" hangingPunct="0">
              <a:spcBef>
                <a:spcPct val="50000"/>
              </a:spcBef>
              <a:spcAft>
                <a:spcPct val="0"/>
              </a:spcAft>
              <a:defRPr>
                <a:solidFill>
                  <a:schemeClr val="tx1"/>
                </a:solidFill>
                <a:latin typeface="Arial" charset="0"/>
              </a:defRPr>
            </a:lvl8pPr>
            <a:lvl9pPr marL="3886200" indent="-228600" eaLnBrk="0" fontAlgn="base" hangingPunct="0">
              <a:spcBef>
                <a:spcPct val="50000"/>
              </a:spcBef>
              <a:spcAft>
                <a:spcPct val="0"/>
              </a:spcAft>
              <a:defRPr>
                <a:solidFill>
                  <a:schemeClr val="tx1"/>
                </a:solidFill>
                <a:latin typeface="Arial" charset="0"/>
              </a:defRPr>
            </a:lvl9pPr>
          </a:lstStyle>
          <a:p>
            <a:pPr eaLnBrk="1" hangingPunct="1"/>
            <a:r>
              <a:rPr lang="en-US" sz="1600" dirty="0"/>
              <a:t>(2c)</a:t>
            </a:r>
          </a:p>
        </p:txBody>
      </p:sp>
      <p:sp>
        <p:nvSpPr>
          <p:cNvPr id="18" name="TextBox 17"/>
          <p:cNvSpPr txBox="1">
            <a:spLocks noChangeArrowheads="1"/>
          </p:cNvSpPr>
          <p:nvPr/>
        </p:nvSpPr>
        <p:spPr bwMode="auto">
          <a:xfrm>
            <a:off x="7234237" y="2362327"/>
            <a:ext cx="53893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50000"/>
              </a:spcBef>
              <a:spcAft>
                <a:spcPct val="0"/>
              </a:spcAft>
              <a:defRPr>
                <a:solidFill>
                  <a:schemeClr val="tx1"/>
                </a:solidFill>
                <a:latin typeface="Arial" charset="0"/>
              </a:defRPr>
            </a:lvl6pPr>
            <a:lvl7pPr marL="2971800" indent="-228600" eaLnBrk="0" fontAlgn="base" hangingPunct="0">
              <a:spcBef>
                <a:spcPct val="50000"/>
              </a:spcBef>
              <a:spcAft>
                <a:spcPct val="0"/>
              </a:spcAft>
              <a:defRPr>
                <a:solidFill>
                  <a:schemeClr val="tx1"/>
                </a:solidFill>
                <a:latin typeface="Arial" charset="0"/>
              </a:defRPr>
            </a:lvl7pPr>
            <a:lvl8pPr marL="3429000" indent="-228600" eaLnBrk="0" fontAlgn="base" hangingPunct="0">
              <a:spcBef>
                <a:spcPct val="50000"/>
              </a:spcBef>
              <a:spcAft>
                <a:spcPct val="0"/>
              </a:spcAft>
              <a:defRPr>
                <a:solidFill>
                  <a:schemeClr val="tx1"/>
                </a:solidFill>
                <a:latin typeface="Arial" charset="0"/>
              </a:defRPr>
            </a:lvl8pPr>
            <a:lvl9pPr marL="3886200" indent="-228600" eaLnBrk="0" fontAlgn="base" hangingPunct="0">
              <a:spcBef>
                <a:spcPct val="50000"/>
              </a:spcBef>
              <a:spcAft>
                <a:spcPct val="0"/>
              </a:spcAft>
              <a:defRPr>
                <a:solidFill>
                  <a:schemeClr val="tx1"/>
                </a:solidFill>
                <a:latin typeface="Arial" charset="0"/>
              </a:defRPr>
            </a:lvl9pPr>
          </a:lstStyle>
          <a:p>
            <a:pPr eaLnBrk="1" hangingPunct="1"/>
            <a:r>
              <a:rPr lang="en-US" sz="1600" dirty="0" smtClean="0"/>
              <a:t>(5c</a:t>
            </a:r>
            <a:r>
              <a:rPr lang="en-US" sz="1600" dirty="0"/>
              <a:t>)</a:t>
            </a:r>
          </a:p>
        </p:txBody>
      </p:sp>
      <p:sp>
        <p:nvSpPr>
          <p:cNvPr id="19" name="Rectangle 18"/>
          <p:cNvSpPr>
            <a:spLocks noChangeArrowheads="1"/>
          </p:cNvSpPr>
          <p:nvPr/>
        </p:nvSpPr>
        <p:spPr bwMode="auto">
          <a:xfrm>
            <a:off x="76200" y="1219200"/>
            <a:ext cx="8915400" cy="2911602"/>
          </a:xfrm>
          <a:prstGeom prst="rect">
            <a:avLst/>
          </a:prstGeom>
          <a:noFill/>
          <a:ln w="9525"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p>
            <a:pPr marL="342900" indent="-342900" algn="ctr"/>
            <a:r>
              <a:rPr lang="en-US" dirty="0"/>
              <a:t>Data Clustering Phase</a:t>
            </a:r>
          </a:p>
        </p:txBody>
      </p:sp>
      <p:sp>
        <p:nvSpPr>
          <p:cNvPr id="21" name="Flowchart: Document 20"/>
          <p:cNvSpPr/>
          <p:nvPr/>
        </p:nvSpPr>
        <p:spPr bwMode="auto">
          <a:xfrm>
            <a:off x="2152634" y="5140452"/>
            <a:ext cx="1066800" cy="708025"/>
          </a:xfrm>
          <a:prstGeom prst="flowChartDocument">
            <a:avLst/>
          </a:prstGeom>
          <a:solidFill>
            <a:srgbClr val="00B0F0"/>
          </a:solidFill>
          <a:ln>
            <a:solidFill>
              <a:schemeClr val="accent2"/>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a:lstStyle/>
          <a:p>
            <a:pPr marL="342900" indent="-342900">
              <a:defRPr/>
            </a:pPr>
            <a:r>
              <a:rPr lang="en-US" sz="2000" dirty="0">
                <a:solidFill>
                  <a:schemeClr val="bg1"/>
                </a:solidFill>
              </a:rPr>
              <a:t>r(u, s, t)</a:t>
            </a:r>
          </a:p>
        </p:txBody>
      </p:sp>
      <p:sp>
        <p:nvSpPr>
          <p:cNvPr id="22" name="Flowchart: Document 21"/>
          <p:cNvSpPr/>
          <p:nvPr/>
        </p:nvSpPr>
        <p:spPr bwMode="auto">
          <a:xfrm>
            <a:off x="5867400" y="5138865"/>
            <a:ext cx="1066800" cy="709612"/>
          </a:xfrm>
          <a:prstGeom prst="flowChartDocument">
            <a:avLst/>
          </a:prstGeom>
          <a:solidFill>
            <a:srgbClr val="00B0F0"/>
          </a:solid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a:lstStyle/>
          <a:p>
            <a:pPr marL="342900" indent="-342900" algn="ctr">
              <a:defRPr/>
            </a:pPr>
            <a:r>
              <a:rPr lang="en-US" sz="2000" dirty="0">
                <a:solidFill>
                  <a:schemeClr val="bg1"/>
                </a:solidFill>
              </a:rPr>
              <a:t>p(r)</a:t>
            </a:r>
          </a:p>
        </p:txBody>
      </p:sp>
      <p:cxnSp>
        <p:nvCxnSpPr>
          <p:cNvPr id="23" name="Straight Arrow Connector 22"/>
          <p:cNvCxnSpPr>
            <a:cxnSpLocks noChangeShapeType="1"/>
            <a:stCxn id="21" idx="3"/>
            <a:endCxn id="75" idx="1"/>
          </p:cNvCxnSpPr>
          <p:nvPr/>
        </p:nvCxnSpPr>
        <p:spPr bwMode="auto">
          <a:xfrm flipV="1">
            <a:off x="3219434" y="5494020"/>
            <a:ext cx="688991" cy="445"/>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4" name="Straight Arrow Connector 23"/>
          <p:cNvCxnSpPr>
            <a:cxnSpLocks noChangeShapeType="1"/>
            <a:stCxn id="75" idx="3"/>
            <a:endCxn id="22" idx="1"/>
          </p:cNvCxnSpPr>
          <p:nvPr/>
        </p:nvCxnSpPr>
        <p:spPr bwMode="auto">
          <a:xfrm flipV="1">
            <a:off x="5280025" y="5493671"/>
            <a:ext cx="587375" cy="349"/>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5" name="Straight Arrow Connector 44"/>
          <p:cNvCxnSpPr>
            <a:cxnSpLocks noChangeShapeType="1"/>
            <a:stCxn id="7" idx="3"/>
            <a:endCxn id="75" idx="0"/>
          </p:cNvCxnSpPr>
          <p:nvPr/>
        </p:nvCxnSpPr>
        <p:spPr bwMode="auto">
          <a:xfrm rot="16200000" flipH="1">
            <a:off x="1840960" y="2343752"/>
            <a:ext cx="1675828" cy="3830701"/>
          </a:xfrm>
          <a:prstGeom prst="bentConnector3">
            <a:avLst>
              <a:gd name="adj1" fmla="val 60787"/>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7" name="Rounded Rectangle 26"/>
          <p:cNvSpPr/>
          <p:nvPr/>
        </p:nvSpPr>
        <p:spPr bwMode="auto">
          <a:xfrm>
            <a:off x="333756" y="2691320"/>
            <a:ext cx="838200" cy="601282"/>
          </a:xfrm>
          <a:prstGeom prst="roundRect">
            <a:avLst/>
          </a:prstGeom>
          <a:solidFill>
            <a:srgbClr val="00B0F0"/>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r>
              <a:rPr lang="en-US" sz="1600" dirty="0" smtClean="0"/>
              <a:t>Raw</a:t>
            </a:r>
          </a:p>
          <a:p>
            <a:pPr indent="-342900" algn="ctr">
              <a:spcBef>
                <a:spcPts val="0"/>
              </a:spcBef>
            </a:pPr>
            <a:r>
              <a:rPr lang="en-US" sz="1600" dirty="0" smtClean="0"/>
              <a:t>Data</a:t>
            </a:r>
            <a:endParaRPr lang="en-US" sz="1600" dirty="0"/>
          </a:p>
        </p:txBody>
      </p:sp>
      <p:sp>
        <p:nvSpPr>
          <p:cNvPr id="28" name="Rounded Rectangle 27"/>
          <p:cNvSpPr/>
          <p:nvPr/>
        </p:nvSpPr>
        <p:spPr bwMode="auto">
          <a:xfrm>
            <a:off x="7813548" y="2645600"/>
            <a:ext cx="989076" cy="601282"/>
          </a:xfrm>
          <a:prstGeom prst="roundRect">
            <a:avLst/>
          </a:prstGeom>
          <a:solidFill>
            <a:srgbClr val="00B0F0"/>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r>
              <a:rPr lang="en-US" sz="1600" dirty="0" smtClean="0"/>
              <a:t>Clustered</a:t>
            </a:r>
          </a:p>
          <a:p>
            <a:pPr indent="-342900" algn="ctr">
              <a:spcBef>
                <a:spcPts val="0"/>
              </a:spcBef>
            </a:pPr>
            <a:r>
              <a:rPr lang="en-US" sz="1600" dirty="0" smtClean="0"/>
              <a:t>Data</a:t>
            </a:r>
            <a:endParaRPr lang="en-US" sz="1600" dirty="0"/>
          </a:p>
        </p:txBody>
      </p:sp>
      <p:sp>
        <p:nvSpPr>
          <p:cNvPr id="33" name="Rounded Rectangle 32"/>
          <p:cNvSpPr/>
          <p:nvPr/>
        </p:nvSpPr>
        <p:spPr bwMode="auto">
          <a:xfrm>
            <a:off x="1905000" y="2381377"/>
            <a:ext cx="1371600" cy="794005"/>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R="0" indent="-342900" algn="ctr" defTabSz="914400" rtl="0" eaLnBrk="1" fontAlgn="base" latinLnBrk="0" hangingPunct="1">
              <a:lnSpc>
                <a:spcPct val="100000"/>
              </a:lnSpc>
              <a:spcBef>
                <a:spcPts val="0"/>
              </a:spcBef>
              <a:spcAft>
                <a:spcPct val="0"/>
              </a:spcAft>
              <a:buClrTx/>
              <a:buSzTx/>
              <a:buFontTx/>
              <a:buNone/>
              <a:tabLst/>
            </a:pPr>
            <a:r>
              <a:rPr kumimoji="0" lang="en-US" sz="1800" b="0" i="0" u="none" strike="noStrike" cap="none" normalizeH="0" baseline="0" dirty="0" smtClean="0">
                <a:ln>
                  <a:noFill/>
                </a:ln>
                <a:solidFill>
                  <a:srgbClr val="0070C0"/>
                </a:solidFill>
                <a:effectLst/>
                <a:latin typeface="Arial" charset="0"/>
              </a:rPr>
              <a:t>Environment</a:t>
            </a:r>
            <a:r>
              <a:rPr kumimoji="0" lang="en-US" sz="1800" b="0" i="0" u="none" strike="noStrike" cap="none" normalizeH="0" dirty="0" smtClean="0">
                <a:ln>
                  <a:noFill/>
                </a:ln>
                <a:solidFill>
                  <a:srgbClr val="0070C0"/>
                </a:solidFill>
                <a:effectLst/>
                <a:latin typeface="Arial" charset="0"/>
              </a:rPr>
              <a:t> Clustering</a:t>
            </a:r>
            <a:endParaRPr kumimoji="0" lang="en-US" sz="1800" b="0" i="0" u="none" strike="noStrike" cap="none" normalizeH="0" baseline="0" dirty="0" smtClean="0">
              <a:ln>
                <a:noFill/>
              </a:ln>
              <a:solidFill>
                <a:srgbClr val="0070C0"/>
              </a:solidFill>
              <a:effectLst/>
              <a:latin typeface="Arial" charset="0"/>
            </a:endParaRPr>
          </a:p>
        </p:txBody>
      </p:sp>
      <p:sp>
        <p:nvSpPr>
          <p:cNvPr id="41" name="Rounded Rectangle 40"/>
          <p:cNvSpPr/>
          <p:nvPr/>
        </p:nvSpPr>
        <p:spPr bwMode="auto">
          <a:xfrm>
            <a:off x="3907536" y="1721418"/>
            <a:ext cx="1371600" cy="794005"/>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R="0" indent="-342900" algn="ctr" defTabSz="914400" rtl="0" eaLnBrk="1" fontAlgn="base" latinLnBrk="0" hangingPunct="1">
              <a:lnSpc>
                <a:spcPct val="100000"/>
              </a:lnSpc>
              <a:spcBef>
                <a:spcPts val="0"/>
              </a:spcBef>
              <a:spcAft>
                <a:spcPct val="0"/>
              </a:spcAft>
              <a:buClrTx/>
              <a:buSzTx/>
              <a:buFontTx/>
              <a:buNone/>
              <a:tabLst/>
            </a:pPr>
            <a:r>
              <a:rPr kumimoji="0" lang="en-US" sz="1800" b="0" i="0" u="none" strike="noStrike" cap="none" normalizeH="0" baseline="0" dirty="0" smtClean="0">
                <a:ln>
                  <a:noFill/>
                </a:ln>
                <a:solidFill>
                  <a:srgbClr val="0070C0"/>
                </a:solidFill>
                <a:effectLst/>
                <a:latin typeface="Arial" charset="0"/>
              </a:rPr>
              <a:t>Users</a:t>
            </a:r>
          </a:p>
          <a:p>
            <a:pPr marR="0" indent="-342900" algn="ctr" defTabSz="914400" rtl="0" eaLnBrk="1" fontAlgn="base" latinLnBrk="0" hangingPunct="1">
              <a:lnSpc>
                <a:spcPct val="100000"/>
              </a:lnSpc>
              <a:spcBef>
                <a:spcPts val="0"/>
              </a:spcBef>
              <a:spcAft>
                <a:spcPct val="0"/>
              </a:spcAft>
              <a:buClrTx/>
              <a:buSzTx/>
              <a:buFontTx/>
              <a:buNone/>
              <a:tabLst/>
            </a:pPr>
            <a:r>
              <a:rPr kumimoji="0" lang="en-US" sz="1800" b="0" i="0" u="none" strike="noStrike" cap="none" normalizeH="0" dirty="0" smtClean="0">
                <a:ln>
                  <a:noFill/>
                </a:ln>
                <a:solidFill>
                  <a:srgbClr val="0070C0"/>
                </a:solidFill>
                <a:effectLst/>
                <a:latin typeface="Arial" charset="0"/>
              </a:rPr>
              <a:t>Clustering</a:t>
            </a:r>
            <a:endParaRPr kumimoji="0" lang="en-US" sz="1800" b="0" i="0" u="none" strike="noStrike" cap="none" normalizeH="0" baseline="0" dirty="0" smtClean="0">
              <a:ln>
                <a:noFill/>
              </a:ln>
              <a:solidFill>
                <a:srgbClr val="0070C0"/>
              </a:solidFill>
              <a:effectLst/>
              <a:latin typeface="Arial" charset="0"/>
            </a:endParaRPr>
          </a:p>
        </p:txBody>
      </p:sp>
      <p:sp>
        <p:nvSpPr>
          <p:cNvPr id="42" name="Rounded Rectangle 41"/>
          <p:cNvSpPr/>
          <p:nvPr/>
        </p:nvSpPr>
        <p:spPr bwMode="auto">
          <a:xfrm>
            <a:off x="3886200" y="3175382"/>
            <a:ext cx="1371600" cy="794005"/>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R="0" indent="-342900" algn="ctr" defTabSz="914400" rtl="0" eaLnBrk="1" fontAlgn="base" latinLnBrk="0" hangingPunct="1">
              <a:lnSpc>
                <a:spcPct val="100000"/>
              </a:lnSpc>
              <a:spcBef>
                <a:spcPts val="0"/>
              </a:spcBef>
              <a:spcAft>
                <a:spcPct val="0"/>
              </a:spcAft>
              <a:buClrTx/>
              <a:buSzTx/>
              <a:buFontTx/>
              <a:buNone/>
              <a:tabLst/>
            </a:pPr>
            <a:r>
              <a:rPr kumimoji="0" lang="en-US" sz="1800" b="0" i="0" u="none" strike="noStrike" cap="none" normalizeH="0" baseline="0" dirty="0" smtClean="0">
                <a:ln>
                  <a:noFill/>
                </a:ln>
                <a:solidFill>
                  <a:srgbClr val="0070C0"/>
                </a:solidFill>
                <a:effectLst/>
                <a:latin typeface="Arial" charset="0"/>
              </a:rPr>
              <a:t>Services</a:t>
            </a:r>
          </a:p>
          <a:p>
            <a:pPr marR="0" indent="-342900" algn="ctr" defTabSz="914400" rtl="0" eaLnBrk="1" fontAlgn="base" latinLnBrk="0" hangingPunct="1">
              <a:lnSpc>
                <a:spcPct val="100000"/>
              </a:lnSpc>
              <a:spcBef>
                <a:spcPts val="0"/>
              </a:spcBef>
              <a:spcAft>
                <a:spcPct val="0"/>
              </a:spcAft>
              <a:buClrTx/>
              <a:buSzTx/>
              <a:buFontTx/>
              <a:buNone/>
              <a:tabLst/>
            </a:pPr>
            <a:r>
              <a:rPr kumimoji="0" lang="en-US" sz="1800" b="0" i="0" u="none" strike="noStrike" cap="none" normalizeH="0" dirty="0" smtClean="0">
                <a:ln>
                  <a:noFill/>
                </a:ln>
                <a:solidFill>
                  <a:srgbClr val="0070C0"/>
                </a:solidFill>
                <a:effectLst/>
                <a:latin typeface="Arial" charset="0"/>
              </a:rPr>
              <a:t>Clustering</a:t>
            </a:r>
            <a:endParaRPr kumimoji="0" lang="en-US" sz="1800" b="0" i="0" u="none" strike="noStrike" cap="none" normalizeH="0" baseline="0" dirty="0" smtClean="0">
              <a:ln>
                <a:noFill/>
              </a:ln>
              <a:solidFill>
                <a:srgbClr val="0070C0"/>
              </a:solidFill>
              <a:effectLst/>
              <a:latin typeface="Arial" charset="0"/>
            </a:endParaRPr>
          </a:p>
        </p:txBody>
      </p:sp>
      <p:sp>
        <p:nvSpPr>
          <p:cNvPr id="55" name="Rounded Rectangle 54"/>
          <p:cNvSpPr/>
          <p:nvPr/>
        </p:nvSpPr>
        <p:spPr bwMode="auto">
          <a:xfrm>
            <a:off x="5867400" y="2381377"/>
            <a:ext cx="1371600" cy="794005"/>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R="0" indent="-342900" algn="ctr" defTabSz="914400" rtl="0" eaLnBrk="1" fontAlgn="base" latinLnBrk="0" hangingPunct="1">
              <a:lnSpc>
                <a:spcPct val="100000"/>
              </a:lnSpc>
              <a:spcBef>
                <a:spcPts val="0"/>
              </a:spcBef>
              <a:spcAft>
                <a:spcPct val="0"/>
              </a:spcAft>
              <a:buClrTx/>
              <a:buSzTx/>
              <a:buFontTx/>
              <a:buNone/>
              <a:tabLst/>
            </a:pPr>
            <a:r>
              <a:rPr kumimoji="0" lang="en-US" sz="1800" b="0" i="0" u="none" strike="noStrike" cap="none" normalizeH="0" dirty="0" smtClean="0">
                <a:ln>
                  <a:noFill/>
                </a:ln>
                <a:solidFill>
                  <a:srgbClr val="0070C0"/>
                </a:solidFill>
                <a:effectLst/>
                <a:latin typeface="Arial" charset="0"/>
              </a:rPr>
              <a:t>Creation</a:t>
            </a:r>
          </a:p>
          <a:p>
            <a:pPr marR="0" indent="-342900" algn="ctr" defTabSz="914400" rtl="0" eaLnBrk="1" fontAlgn="base" latinLnBrk="0" hangingPunct="1">
              <a:lnSpc>
                <a:spcPct val="100000"/>
              </a:lnSpc>
              <a:spcBef>
                <a:spcPts val="0"/>
              </a:spcBef>
              <a:spcAft>
                <a:spcPct val="0"/>
              </a:spcAft>
              <a:buClrTx/>
              <a:buSzTx/>
              <a:buFontTx/>
              <a:buNone/>
              <a:tabLst/>
            </a:pPr>
            <a:r>
              <a:rPr lang="en-US" baseline="0" dirty="0" smtClean="0">
                <a:solidFill>
                  <a:srgbClr val="0070C0"/>
                </a:solidFill>
                <a:latin typeface="Arial" charset="0"/>
              </a:rPr>
              <a:t>of </a:t>
            </a:r>
            <a:r>
              <a:rPr lang="en-US" i="1" baseline="0" dirty="0" smtClean="0">
                <a:solidFill>
                  <a:srgbClr val="0070C0"/>
                </a:solidFill>
                <a:latin typeface="Arial" charset="0"/>
              </a:rPr>
              <a:t>D</a:t>
            </a:r>
            <a:endParaRPr kumimoji="0" lang="en-US" sz="1800" b="0" i="1" u="none" strike="noStrike" cap="none" normalizeH="0" baseline="0" dirty="0" smtClean="0">
              <a:ln>
                <a:noFill/>
              </a:ln>
              <a:solidFill>
                <a:srgbClr val="0070C0"/>
              </a:solidFill>
              <a:effectLst/>
              <a:latin typeface="Arial" charset="0"/>
            </a:endParaRPr>
          </a:p>
        </p:txBody>
      </p:sp>
      <p:cxnSp>
        <p:nvCxnSpPr>
          <p:cNvPr id="59" name="Straight Arrow Connector 58"/>
          <p:cNvCxnSpPr>
            <a:cxnSpLocks noChangeShapeType="1"/>
            <a:stCxn id="41" idx="3"/>
            <a:endCxn id="55" idx="1"/>
          </p:cNvCxnSpPr>
          <p:nvPr/>
        </p:nvCxnSpPr>
        <p:spPr bwMode="auto">
          <a:xfrm>
            <a:off x="5279136" y="2118421"/>
            <a:ext cx="588264" cy="659959"/>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70" name="Straight Arrow Connector 69"/>
          <p:cNvCxnSpPr>
            <a:cxnSpLocks noChangeShapeType="1"/>
            <a:stCxn id="42" idx="3"/>
            <a:endCxn id="55" idx="1"/>
          </p:cNvCxnSpPr>
          <p:nvPr/>
        </p:nvCxnSpPr>
        <p:spPr bwMode="auto">
          <a:xfrm flipV="1">
            <a:off x="5257800" y="2778380"/>
            <a:ext cx="609600" cy="794005"/>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73" name="TextBox 72"/>
          <p:cNvSpPr txBox="1">
            <a:spLocks noChangeArrowheads="1"/>
          </p:cNvSpPr>
          <p:nvPr/>
        </p:nvSpPr>
        <p:spPr bwMode="auto">
          <a:xfrm>
            <a:off x="5405437" y="1921002"/>
            <a:ext cx="53816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50000"/>
              </a:spcBef>
              <a:spcAft>
                <a:spcPct val="0"/>
              </a:spcAft>
              <a:defRPr>
                <a:solidFill>
                  <a:schemeClr val="tx1"/>
                </a:solidFill>
                <a:latin typeface="Arial" charset="0"/>
              </a:defRPr>
            </a:lvl6pPr>
            <a:lvl7pPr marL="2971800" indent="-228600" eaLnBrk="0" fontAlgn="base" hangingPunct="0">
              <a:spcBef>
                <a:spcPct val="50000"/>
              </a:spcBef>
              <a:spcAft>
                <a:spcPct val="0"/>
              </a:spcAft>
              <a:defRPr>
                <a:solidFill>
                  <a:schemeClr val="tx1"/>
                </a:solidFill>
                <a:latin typeface="Arial" charset="0"/>
              </a:defRPr>
            </a:lvl7pPr>
            <a:lvl8pPr marL="3429000" indent="-228600" eaLnBrk="0" fontAlgn="base" hangingPunct="0">
              <a:spcBef>
                <a:spcPct val="50000"/>
              </a:spcBef>
              <a:spcAft>
                <a:spcPct val="0"/>
              </a:spcAft>
              <a:defRPr>
                <a:solidFill>
                  <a:schemeClr val="tx1"/>
                </a:solidFill>
                <a:latin typeface="Arial" charset="0"/>
              </a:defRPr>
            </a:lvl8pPr>
            <a:lvl9pPr marL="3886200" indent="-228600" eaLnBrk="0" fontAlgn="base" hangingPunct="0">
              <a:spcBef>
                <a:spcPct val="50000"/>
              </a:spcBef>
              <a:spcAft>
                <a:spcPct val="0"/>
              </a:spcAft>
              <a:defRPr>
                <a:solidFill>
                  <a:schemeClr val="tx1"/>
                </a:solidFill>
                <a:latin typeface="Arial" charset="0"/>
              </a:defRPr>
            </a:lvl9pPr>
          </a:lstStyle>
          <a:p>
            <a:pPr eaLnBrk="1" hangingPunct="1"/>
            <a:r>
              <a:rPr lang="en-US" sz="1600" dirty="0" smtClean="0"/>
              <a:t>(3c</a:t>
            </a:r>
            <a:r>
              <a:rPr lang="en-US" sz="1600" dirty="0"/>
              <a:t>)</a:t>
            </a:r>
          </a:p>
        </p:txBody>
      </p:sp>
      <p:sp>
        <p:nvSpPr>
          <p:cNvPr id="74" name="TextBox 73"/>
          <p:cNvSpPr txBox="1">
            <a:spLocks noChangeArrowheads="1"/>
          </p:cNvSpPr>
          <p:nvPr/>
        </p:nvSpPr>
        <p:spPr bwMode="auto">
          <a:xfrm>
            <a:off x="5410200" y="3216402"/>
            <a:ext cx="5397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50000"/>
              </a:spcBef>
              <a:spcAft>
                <a:spcPct val="0"/>
              </a:spcAft>
              <a:defRPr>
                <a:solidFill>
                  <a:schemeClr val="tx1"/>
                </a:solidFill>
                <a:latin typeface="Arial" charset="0"/>
              </a:defRPr>
            </a:lvl6pPr>
            <a:lvl7pPr marL="2971800" indent="-228600" eaLnBrk="0" fontAlgn="base" hangingPunct="0">
              <a:spcBef>
                <a:spcPct val="50000"/>
              </a:spcBef>
              <a:spcAft>
                <a:spcPct val="0"/>
              </a:spcAft>
              <a:defRPr>
                <a:solidFill>
                  <a:schemeClr val="tx1"/>
                </a:solidFill>
                <a:latin typeface="Arial" charset="0"/>
              </a:defRPr>
            </a:lvl7pPr>
            <a:lvl8pPr marL="3429000" indent="-228600" eaLnBrk="0" fontAlgn="base" hangingPunct="0">
              <a:spcBef>
                <a:spcPct val="50000"/>
              </a:spcBef>
              <a:spcAft>
                <a:spcPct val="0"/>
              </a:spcAft>
              <a:defRPr>
                <a:solidFill>
                  <a:schemeClr val="tx1"/>
                </a:solidFill>
                <a:latin typeface="Arial" charset="0"/>
              </a:defRPr>
            </a:lvl8pPr>
            <a:lvl9pPr marL="3886200" indent="-228600" eaLnBrk="0" fontAlgn="base" hangingPunct="0">
              <a:spcBef>
                <a:spcPct val="50000"/>
              </a:spcBef>
              <a:spcAft>
                <a:spcPct val="0"/>
              </a:spcAft>
              <a:defRPr>
                <a:solidFill>
                  <a:schemeClr val="tx1"/>
                </a:solidFill>
                <a:latin typeface="Arial" charset="0"/>
              </a:defRPr>
            </a:lvl9pPr>
          </a:lstStyle>
          <a:p>
            <a:pPr eaLnBrk="1" hangingPunct="1"/>
            <a:r>
              <a:rPr lang="en-US" sz="1600" dirty="0" smtClean="0"/>
              <a:t>(4c</a:t>
            </a:r>
            <a:r>
              <a:rPr lang="en-US" sz="1600" dirty="0"/>
              <a:t>)</a:t>
            </a:r>
          </a:p>
        </p:txBody>
      </p:sp>
      <p:sp>
        <p:nvSpPr>
          <p:cNvPr id="75" name="Rounded Rectangle 74"/>
          <p:cNvSpPr/>
          <p:nvPr/>
        </p:nvSpPr>
        <p:spPr bwMode="auto">
          <a:xfrm>
            <a:off x="3908425" y="5097017"/>
            <a:ext cx="1371600" cy="794005"/>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R="0" indent="-342900" algn="ctr" defTabSz="914400" rtl="0" eaLnBrk="1" fontAlgn="base" latinLnBrk="0" hangingPunct="1">
              <a:lnSpc>
                <a:spcPct val="100000"/>
              </a:lnSpc>
              <a:spcBef>
                <a:spcPts val="0"/>
              </a:spcBef>
              <a:spcAft>
                <a:spcPct val="0"/>
              </a:spcAft>
              <a:buClrTx/>
              <a:buSzTx/>
              <a:buFontTx/>
              <a:buNone/>
              <a:tabLst/>
            </a:pPr>
            <a:r>
              <a:rPr kumimoji="0" lang="en-US" sz="1800" b="0" i="0" u="none" strike="noStrike" cap="none" normalizeH="0" baseline="0" dirty="0" smtClean="0">
                <a:ln>
                  <a:noFill/>
                </a:ln>
                <a:solidFill>
                  <a:srgbClr val="0070C0"/>
                </a:solidFill>
                <a:effectLst/>
                <a:latin typeface="Arial" charset="0"/>
              </a:rPr>
              <a:t>Prediction</a:t>
            </a:r>
          </a:p>
        </p:txBody>
      </p:sp>
      <p:sp>
        <p:nvSpPr>
          <p:cNvPr id="94" name="Rectangle 93"/>
          <p:cNvSpPr>
            <a:spLocks noChangeArrowheads="1"/>
          </p:cNvSpPr>
          <p:nvPr/>
        </p:nvSpPr>
        <p:spPr bwMode="auto">
          <a:xfrm>
            <a:off x="1866900" y="4740402"/>
            <a:ext cx="5334000" cy="1295400"/>
          </a:xfrm>
          <a:prstGeom prst="rect">
            <a:avLst/>
          </a:prstGeom>
          <a:noFill/>
          <a:ln w="9525"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p>
            <a:pPr marL="342900" indent="-342900"/>
            <a:r>
              <a:rPr lang="en-US" dirty="0" smtClean="0"/>
              <a:t>Prediction </a:t>
            </a:r>
            <a:r>
              <a:rPr lang="en-US" dirty="0"/>
              <a:t>Phase</a:t>
            </a:r>
          </a:p>
        </p:txBody>
      </p:sp>
      <p:cxnSp>
        <p:nvCxnSpPr>
          <p:cNvPr id="104" name="Elbow Connector 103"/>
          <p:cNvCxnSpPr>
            <a:stCxn id="8" idx="3"/>
            <a:endCxn id="75" idx="0"/>
          </p:cNvCxnSpPr>
          <p:nvPr/>
        </p:nvCxnSpPr>
        <p:spPr bwMode="auto">
          <a:xfrm rot="5400000">
            <a:off x="5615243" y="2404935"/>
            <a:ext cx="1671065" cy="3713099"/>
          </a:xfrm>
          <a:prstGeom prst="bentConnector3">
            <a:avLst>
              <a:gd name="adj1" fmla="val 60640"/>
            </a:avLst>
          </a:prstGeom>
          <a:no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4225967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0" presetClass="entr" presetSubtype="0" fill="hold" grpId="0" nodeType="with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fade">
                                      <p:cBhvr>
                                        <p:cTn id="13" dur="500"/>
                                        <p:tgtEl>
                                          <p:spTgt spid="27"/>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ipe(left)">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fade">
                                      <p:cBhvr>
                                        <p:cTn id="23" dur="500"/>
                                        <p:tgtEl>
                                          <p:spTgt spid="33"/>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left)">
                                      <p:cBhvr>
                                        <p:cTn id="28" dur="500"/>
                                        <p:tgtEl>
                                          <p:spTgt spid="13"/>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down)">
                                      <p:cBhvr>
                                        <p:cTn id="31" dur="500"/>
                                        <p:tgtEl>
                                          <p:spTgt spid="16"/>
                                        </p:tgtEl>
                                      </p:cBhvr>
                                    </p:animEffect>
                                  </p:childTnLst>
                                </p:cTn>
                              </p:par>
                            </p:childTnLst>
                          </p:cTn>
                        </p:par>
                        <p:par>
                          <p:cTn id="32" fill="hold">
                            <p:stCondLst>
                              <p:cond delay="500"/>
                            </p:stCondLst>
                            <p:childTnLst>
                              <p:par>
                                <p:cTn id="33" presetID="10" presetClass="entr" presetSubtype="0" fill="hold" grpId="0" nodeType="afterEffect">
                                  <p:stCondLst>
                                    <p:cond delay="0"/>
                                  </p:stCondLst>
                                  <p:childTnLst>
                                    <p:set>
                                      <p:cBhvr>
                                        <p:cTn id="34" dur="1" fill="hold">
                                          <p:stCondLst>
                                            <p:cond delay="0"/>
                                          </p:stCondLst>
                                        </p:cTn>
                                        <p:tgtEl>
                                          <p:spTgt spid="41"/>
                                        </p:tgtEl>
                                        <p:attrNameLst>
                                          <p:attrName>style.visibility</p:attrName>
                                        </p:attrNameLst>
                                      </p:cBhvr>
                                      <p:to>
                                        <p:strVal val="visible"/>
                                      </p:to>
                                    </p:set>
                                    <p:animEffect transition="in" filter="fade">
                                      <p:cBhvr>
                                        <p:cTn id="35" dur="500"/>
                                        <p:tgtEl>
                                          <p:spTgt spid="41"/>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wipe(left)">
                                      <p:cBhvr>
                                        <p:cTn id="40" dur="500"/>
                                        <p:tgtEl>
                                          <p:spTgt spid="17"/>
                                        </p:tgtEl>
                                      </p:cBhvr>
                                    </p:animEffect>
                                  </p:childTnLst>
                                </p:cTn>
                              </p:par>
                              <p:par>
                                <p:cTn id="41" presetID="22" presetClass="entr" presetSubtype="8" fill="hold" nodeType="with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left)">
                                      <p:cBhvr>
                                        <p:cTn id="43" dur="500"/>
                                        <p:tgtEl>
                                          <p:spTgt spid="14"/>
                                        </p:tgtEl>
                                      </p:cBhvr>
                                    </p:animEffect>
                                  </p:childTnLst>
                                </p:cTn>
                              </p:par>
                            </p:childTnLst>
                          </p:cTn>
                        </p:par>
                        <p:par>
                          <p:cTn id="44" fill="hold">
                            <p:stCondLst>
                              <p:cond delay="500"/>
                            </p:stCondLst>
                            <p:childTnLst>
                              <p:par>
                                <p:cTn id="45" presetID="10" presetClass="entr" presetSubtype="0" fill="hold" grpId="0" nodeType="afterEffect">
                                  <p:stCondLst>
                                    <p:cond delay="0"/>
                                  </p:stCondLst>
                                  <p:childTnLst>
                                    <p:set>
                                      <p:cBhvr>
                                        <p:cTn id="46" dur="1" fill="hold">
                                          <p:stCondLst>
                                            <p:cond delay="0"/>
                                          </p:stCondLst>
                                        </p:cTn>
                                        <p:tgtEl>
                                          <p:spTgt spid="42"/>
                                        </p:tgtEl>
                                        <p:attrNameLst>
                                          <p:attrName>style.visibility</p:attrName>
                                        </p:attrNameLst>
                                      </p:cBhvr>
                                      <p:to>
                                        <p:strVal val="visible"/>
                                      </p:to>
                                    </p:set>
                                    <p:animEffect transition="in" filter="fade">
                                      <p:cBhvr>
                                        <p:cTn id="47" dur="500"/>
                                        <p:tgtEl>
                                          <p:spTgt spid="4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59"/>
                                        </p:tgtEl>
                                        <p:attrNameLst>
                                          <p:attrName>style.visibility</p:attrName>
                                        </p:attrNameLst>
                                      </p:cBhvr>
                                      <p:to>
                                        <p:strVal val="visible"/>
                                      </p:to>
                                    </p:set>
                                    <p:animEffect transition="in" filter="wipe(left)">
                                      <p:cBhvr>
                                        <p:cTn id="52" dur="500"/>
                                        <p:tgtEl>
                                          <p:spTgt spid="59"/>
                                        </p:tgtEl>
                                      </p:cBhvr>
                                    </p:animEffect>
                                  </p:childTnLst>
                                </p:cTn>
                              </p:par>
                              <p:par>
                                <p:cTn id="53" presetID="22" presetClass="entr" presetSubtype="8" fill="hold" nodeType="withEffect">
                                  <p:stCondLst>
                                    <p:cond delay="0"/>
                                  </p:stCondLst>
                                  <p:childTnLst>
                                    <p:set>
                                      <p:cBhvr>
                                        <p:cTn id="54" dur="1" fill="hold">
                                          <p:stCondLst>
                                            <p:cond delay="0"/>
                                          </p:stCondLst>
                                        </p:cTn>
                                        <p:tgtEl>
                                          <p:spTgt spid="70"/>
                                        </p:tgtEl>
                                        <p:attrNameLst>
                                          <p:attrName>style.visibility</p:attrName>
                                        </p:attrNameLst>
                                      </p:cBhvr>
                                      <p:to>
                                        <p:strVal val="visible"/>
                                      </p:to>
                                    </p:set>
                                    <p:animEffect transition="in" filter="wipe(left)">
                                      <p:cBhvr>
                                        <p:cTn id="55" dur="500"/>
                                        <p:tgtEl>
                                          <p:spTgt spid="70"/>
                                        </p:tgtEl>
                                      </p:cBhvr>
                                    </p:animEffect>
                                  </p:childTnLst>
                                </p:cTn>
                              </p:par>
                              <p:par>
                                <p:cTn id="56" presetID="22" presetClass="entr" presetSubtype="4" fill="hold" grpId="0" nodeType="withEffect">
                                  <p:stCondLst>
                                    <p:cond delay="0"/>
                                  </p:stCondLst>
                                  <p:childTnLst>
                                    <p:set>
                                      <p:cBhvr>
                                        <p:cTn id="57" dur="1" fill="hold">
                                          <p:stCondLst>
                                            <p:cond delay="0"/>
                                          </p:stCondLst>
                                        </p:cTn>
                                        <p:tgtEl>
                                          <p:spTgt spid="73"/>
                                        </p:tgtEl>
                                        <p:attrNameLst>
                                          <p:attrName>style.visibility</p:attrName>
                                        </p:attrNameLst>
                                      </p:cBhvr>
                                      <p:to>
                                        <p:strVal val="visible"/>
                                      </p:to>
                                    </p:set>
                                    <p:animEffect transition="in" filter="wipe(down)">
                                      <p:cBhvr>
                                        <p:cTn id="58" dur="500"/>
                                        <p:tgtEl>
                                          <p:spTgt spid="73"/>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74"/>
                                        </p:tgtEl>
                                        <p:attrNameLst>
                                          <p:attrName>style.visibility</p:attrName>
                                        </p:attrNameLst>
                                      </p:cBhvr>
                                      <p:to>
                                        <p:strVal val="visible"/>
                                      </p:to>
                                    </p:set>
                                    <p:animEffect transition="in" filter="wipe(left)">
                                      <p:cBhvr>
                                        <p:cTn id="61" dur="500"/>
                                        <p:tgtEl>
                                          <p:spTgt spid="74"/>
                                        </p:tgtEl>
                                      </p:cBhvr>
                                    </p:animEffect>
                                  </p:childTnLst>
                                </p:cTn>
                              </p:par>
                            </p:childTnLst>
                          </p:cTn>
                        </p:par>
                        <p:par>
                          <p:cTn id="62" fill="hold">
                            <p:stCondLst>
                              <p:cond delay="500"/>
                            </p:stCondLst>
                            <p:childTnLst>
                              <p:par>
                                <p:cTn id="63" presetID="10" presetClass="entr" presetSubtype="0" fill="hold" grpId="0" nodeType="afterEffect">
                                  <p:stCondLst>
                                    <p:cond delay="0"/>
                                  </p:stCondLst>
                                  <p:childTnLst>
                                    <p:set>
                                      <p:cBhvr>
                                        <p:cTn id="64" dur="1" fill="hold">
                                          <p:stCondLst>
                                            <p:cond delay="0"/>
                                          </p:stCondLst>
                                        </p:cTn>
                                        <p:tgtEl>
                                          <p:spTgt spid="55"/>
                                        </p:tgtEl>
                                        <p:attrNameLst>
                                          <p:attrName>style.visibility</p:attrName>
                                        </p:attrNameLst>
                                      </p:cBhvr>
                                      <p:to>
                                        <p:strVal val="visible"/>
                                      </p:to>
                                    </p:set>
                                    <p:animEffect transition="in" filter="fade">
                                      <p:cBhvr>
                                        <p:cTn id="65" dur="500"/>
                                        <p:tgtEl>
                                          <p:spTgt spid="55"/>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childTnLst>
                                    <p:set>
                                      <p:cBhvr>
                                        <p:cTn id="69" dur="1" fill="hold">
                                          <p:stCondLst>
                                            <p:cond delay="0"/>
                                          </p:stCondLst>
                                        </p:cTn>
                                        <p:tgtEl>
                                          <p:spTgt spid="15"/>
                                        </p:tgtEl>
                                        <p:attrNameLst>
                                          <p:attrName>style.visibility</p:attrName>
                                        </p:attrNameLst>
                                      </p:cBhvr>
                                      <p:to>
                                        <p:strVal val="visible"/>
                                      </p:to>
                                    </p:set>
                                    <p:animEffect transition="in" filter="wipe(left)">
                                      <p:cBhvr>
                                        <p:cTn id="70" dur="500"/>
                                        <p:tgtEl>
                                          <p:spTgt spid="15"/>
                                        </p:tgtEl>
                                      </p:cBhvr>
                                    </p:animEffect>
                                  </p:childTnLst>
                                </p:cTn>
                              </p:par>
                              <p:par>
                                <p:cTn id="71" presetID="22" presetClass="entr" presetSubtype="4" fill="hold" grpId="0" nodeType="withEffect">
                                  <p:stCondLst>
                                    <p:cond delay="0"/>
                                  </p:stCondLst>
                                  <p:childTnLst>
                                    <p:set>
                                      <p:cBhvr>
                                        <p:cTn id="72" dur="1" fill="hold">
                                          <p:stCondLst>
                                            <p:cond delay="0"/>
                                          </p:stCondLst>
                                        </p:cTn>
                                        <p:tgtEl>
                                          <p:spTgt spid="18"/>
                                        </p:tgtEl>
                                        <p:attrNameLst>
                                          <p:attrName>style.visibility</p:attrName>
                                        </p:attrNameLst>
                                      </p:cBhvr>
                                      <p:to>
                                        <p:strVal val="visible"/>
                                      </p:to>
                                    </p:set>
                                    <p:animEffect transition="in" filter="wipe(down)">
                                      <p:cBhvr>
                                        <p:cTn id="73" dur="500"/>
                                        <p:tgtEl>
                                          <p:spTgt spid="18"/>
                                        </p:tgtEl>
                                      </p:cBhvr>
                                    </p:animEffect>
                                  </p:childTnLst>
                                </p:cTn>
                              </p:par>
                            </p:childTnLst>
                          </p:cTn>
                        </p:par>
                        <p:par>
                          <p:cTn id="74" fill="hold">
                            <p:stCondLst>
                              <p:cond delay="500"/>
                            </p:stCondLst>
                            <p:childTnLst>
                              <p:par>
                                <p:cTn id="75" presetID="10" presetClass="entr" presetSubtype="0" fill="hold" grpId="0" nodeType="after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fade">
                                      <p:cBhvr>
                                        <p:cTn id="77" dur="500"/>
                                        <p:tgtEl>
                                          <p:spTgt spid="28"/>
                                        </p:tgtEl>
                                      </p:cBhvr>
                                    </p:animEffect>
                                  </p:childTnLst>
                                </p:cTn>
                              </p:par>
                              <p:par>
                                <p:cTn id="78" presetID="1" presetClass="entr" presetSubtype="0" fill="hold" grpId="0" nodeType="withEffect">
                                  <p:stCondLst>
                                    <p:cond delay="0"/>
                                  </p:stCondLst>
                                  <p:childTnLst>
                                    <p:set>
                                      <p:cBhvr>
                                        <p:cTn id="79" dur="1" fill="hold">
                                          <p:stCondLst>
                                            <p:cond delay="0"/>
                                          </p:stCondLst>
                                        </p:cTn>
                                        <p:tgtEl>
                                          <p:spTgt spid="8"/>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94"/>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grpId="0" nodeType="clickEffect">
                                  <p:stCondLst>
                                    <p:cond delay="0"/>
                                  </p:stCondLst>
                                  <p:childTnLst>
                                    <p:set>
                                      <p:cBhvr>
                                        <p:cTn id="87" dur="1" fill="hold">
                                          <p:stCondLst>
                                            <p:cond delay="0"/>
                                          </p:stCondLst>
                                        </p:cTn>
                                        <p:tgtEl>
                                          <p:spTgt spid="75"/>
                                        </p:tgtEl>
                                        <p:attrNameLst>
                                          <p:attrName>style.visibility</p:attrName>
                                        </p:attrNameLst>
                                      </p:cBhvr>
                                      <p:to>
                                        <p:strVal val="visible"/>
                                      </p:to>
                                    </p:set>
                                    <p:animEffect transition="in" filter="fade">
                                      <p:cBhvr>
                                        <p:cTn id="88" dur="500"/>
                                        <p:tgtEl>
                                          <p:spTgt spid="75"/>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1" fill="hold" nodeType="clickEffect">
                                  <p:stCondLst>
                                    <p:cond delay="0"/>
                                  </p:stCondLst>
                                  <p:childTnLst>
                                    <p:set>
                                      <p:cBhvr>
                                        <p:cTn id="92" dur="1" fill="hold">
                                          <p:stCondLst>
                                            <p:cond delay="0"/>
                                          </p:stCondLst>
                                        </p:cTn>
                                        <p:tgtEl>
                                          <p:spTgt spid="25"/>
                                        </p:tgtEl>
                                        <p:attrNameLst>
                                          <p:attrName>style.visibility</p:attrName>
                                        </p:attrNameLst>
                                      </p:cBhvr>
                                      <p:to>
                                        <p:strVal val="visible"/>
                                      </p:to>
                                    </p:set>
                                    <p:animEffect transition="in" filter="wipe(up)">
                                      <p:cBhvr>
                                        <p:cTn id="93" dur="500"/>
                                        <p:tgtEl>
                                          <p:spTgt spid="25"/>
                                        </p:tgtEl>
                                      </p:cBhvr>
                                    </p:animEffect>
                                  </p:childTnLst>
                                </p:cTn>
                              </p:par>
                              <p:par>
                                <p:cTn id="94" presetID="22" presetClass="entr" presetSubtype="1" fill="hold" nodeType="withEffect">
                                  <p:stCondLst>
                                    <p:cond delay="0"/>
                                  </p:stCondLst>
                                  <p:childTnLst>
                                    <p:set>
                                      <p:cBhvr>
                                        <p:cTn id="95" dur="1" fill="hold">
                                          <p:stCondLst>
                                            <p:cond delay="0"/>
                                          </p:stCondLst>
                                        </p:cTn>
                                        <p:tgtEl>
                                          <p:spTgt spid="104"/>
                                        </p:tgtEl>
                                        <p:attrNameLst>
                                          <p:attrName>style.visibility</p:attrName>
                                        </p:attrNameLst>
                                      </p:cBhvr>
                                      <p:to>
                                        <p:strVal val="visible"/>
                                      </p:to>
                                    </p:set>
                                    <p:animEffect transition="in" filter="wipe(up)">
                                      <p:cBhvr>
                                        <p:cTn id="96" dur="500"/>
                                        <p:tgtEl>
                                          <p:spTgt spid="104"/>
                                        </p:tgtEl>
                                      </p:cBhvr>
                                    </p:animEffec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21"/>
                                        </p:tgtEl>
                                        <p:attrNameLst>
                                          <p:attrName>style.visibility</p:attrName>
                                        </p:attrNameLst>
                                      </p:cBhvr>
                                      <p:to>
                                        <p:strVal val="visible"/>
                                      </p:to>
                                    </p:set>
                                  </p:childTnLst>
                                </p:cTn>
                              </p:par>
                            </p:childTnLst>
                          </p:cTn>
                        </p:par>
                        <p:par>
                          <p:cTn id="101" fill="hold">
                            <p:stCondLst>
                              <p:cond delay="0"/>
                            </p:stCondLst>
                            <p:childTnLst>
                              <p:par>
                                <p:cTn id="102" presetID="22" presetClass="entr" presetSubtype="8" fill="hold" nodeType="afterEffect">
                                  <p:stCondLst>
                                    <p:cond delay="0"/>
                                  </p:stCondLst>
                                  <p:childTnLst>
                                    <p:set>
                                      <p:cBhvr>
                                        <p:cTn id="103" dur="1" fill="hold">
                                          <p:stCondLst>
                                            <p:cond delay="0"/>
                                          </p:stCondLst>
                                        </p:cTn>
                                        <p:tgtEl>
                                          <p:spTgt spid="23"/>
                                        </p:tgtEl>
                                        <p:attrNameLst>
                                          <p:attrName>style.visibility</p:attrName>
                                        </p:attrNameLst>
                                      </p:cBhvr>
                                      <p:to>
                                        <p:strVal val="visible"/>
                                      </p:to>
                                    </p:set>
                                    <p:animEffect transition="in" filter="wipe(left)">
                                      <p:cBhvr>
                                        <p:cTn id="104" dur="500"/>
                                        <p:tgtEl>
                                          <p:spTgt spid="23"/>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nodeType="clickEffect">
                                  <p:stCondLst>
                                    <p:cond delay="0"/>
                                  </p:stCondLst>
                                  <p:childTnLst>
                                    <p:set>
                                      <p:cBhvr>
                                        <p:cTn id="108" dur="1" fill="hold">
                                          <p:stCondLst>
                                            <p:cond delay="0"/>
                                          </p:stCondLst>
                                        </p:cTn>
                                        <p:tgtEl>
                                          <p:spTgt spid="24"/>
                                        </p:tgtEl>
                                        <p:attrNameLst>
                                          <p:attrName>style.visibility</p:attrName>
                                        </p:attrNameLst>
                                      </p:cBhvr>
                                      <p:to>
                                        <p:strVal val="visible"/>
                                      </p:to>
                                    </p:set>
                                    <p:animEffect transition="in" filter="wipe(left)">
                                      <p:cBhvr>
                                        <p:cTn id="109" dur="500"/>
                                        <p:tgtEl>
                                          <p:spTgt spid="24"/>
                                        </p:tgtEl>
                                      </p:cBhvr>
                                    </p:animEffect>
                                  </p:childTnLst>
                                </p:cTn>
                              </p:par>
                            </p:childTnLst>
                          </p:cTn>
                        </p:par>
                        <p:par>
                          <p:cTn id="110" fill="hold">
                            <p:stCondLst>
                              <p:cond delay="500"/>
                            </p:stCondLst>
                            <p:childTnLst>
                              <p:par>
                                <p:cTn id="111" presetID="1" presetClass="entr" presetSubtype="0" fill="hold" grpId="0" nodeType="afterEffect">
                                  <p:stCondLst>
                                    <p:cond delay="0"/>
                                  </p:stCondLst>
                                  <p:childTnLst>
                                    <p:set>
                                      <p:cBhvr>
                                        <p:cTn id="11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6" grpId="0"/>
      <p:bldP spid="17" grpId="0"/>
      <p:bldP spid="18" grpId="0"/>
      <p:bldP spid="19" grpId="0" animBg="1"/>
      <p:bldP spid="21" grpId="0" animBg="1"/>
      <p:bldP spid="22" grpId="0" animBg="1"/>
      <p:bldP spid="27" grpId="0" animBg="1"/>
      <p:bldP spid="28" grpId="0" animBg="1"/>
      <p:bldP spid="33" grpId="0" animBg="1"/>
      <p:bldP spid="41" grpId="0" animBg="1"/>
      <p:bldP spid="42" grpId="0" animBg="1"/>
      <p:bldP spid="55" grpId="0" animBg="1"/>
      <p:bldP spid="73" grpId="0"/>
      <p:bldP spid="74" grpId="0"/>
      <p:bldP spid="75" grpId="0" animBg="1"/>
      <p:bldP spid="9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Environment-specific </a:t>
            </a:r>
            <a:r>
              <a:rPr lang="en-US" dirty="0" smtClean="0"/>
              <a:t>Clustering</a:t>
            </a:r>
            <a:endParaRPr lang="en-US" dirty="0"/>
          </a:p>
        </p:txBody>
      </p:sp>
      <p:sp>
        <p:nvSpPr>
          <p:cNvPr id="3" name="Content Placeholder 2"/>
          <p:cNvSpPr>
            <a:spLocks noGrp="1"/>
          </p:cNvSpPr>
          <p:nvPr>
            <p:ph idx="1"/>
          </p:nvPr>
        </p:nvSpPr>
        <p:spPr/>
        <p:txBody>
          <a:bodyPr/>
          <a:lstStyle/>
          <a:p>
            <a:r>
              <a:rPr lang="en-US" dirty="0" smtClean="0"/>
              <a:t>Set of environment conditions</a:t>
            </a:r>
            <a:endParaRPr lang="en-US" dirty="0"/>
          </a:p>
        </p:txBody>
      </p:sp>
      <p:sp>
        <p:nvSpPr>
          <p:cNvPr id="4" name="Date Placeholder 3"/>
          <p:cNvSpPr>
            <a:spLocks noGrp="1"/>
          </p:cNvSpPr>
          <p:nvPr>
            <p:ph type="dt" sz="half" idx="10"/>
          </p:nvPr>
        </p:nvSpPr>
        <p:spPr/>
        <p:txBody>
          <a:bodyPr/>
          <a:lstStyle/>
          <a:p>
            <a:pPr>
              <a:defRPr/>
            </a:pPr>
            <a:r>
              <a:rPr lang="en-US" smtClean="0"/>
              <a:t>ESEC/FSE, Saint Petersburg, Russia, 2013.</a:t>
            </a:r>
            <a:endParaRPr lang="hr-HR" dirty="0"/>
          </a:p>
        </p:txBody>
      </p:sp>
      <mc:AlternateContent xmlns:mc="http://schemas.openxmlformats.org/markup-compatibility/2006" xmlns:a14="http://schemas.microsoft.com/office/drawing/2010/main">
        <mc:Choice Requires="a14">
          <p:sp>
            <p:nvSpPr>
              <p:cNvPr id="6" name="TextBox 5"/>
              <p:cNvSpPr txBox="1"/>
              <p:nvPr/>
            </p:nvSpPr>
            <p:spPr>
              <a:xfrm>
                <a:off x="2989689" y="1809690"/>
                <a:ext cx="2877711" cy="400110"/>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pPr/>
                <a14:m>
                  <m:oMathPara xmlns:m="http://schemas.openxmlformats.org/officeDocument/2006/math">
                    <m:oMathParaPr>
                      <m:jc m:val="centerGroup"/>
                    </m:oMathParaPr>
                    <m:oMath xmlns:m="http://schemas.openxmlformats.org/officeDocument/2006/math">
                      <m:r>
                        <a:rPr lang="en-US" sz="2000" b="0" i="1" smtClean="0">
                          <a:solidFill>
                            <a:schemeClr val="accent2"/>
                          </a:solidFill>
                          <a:latin typeface="Cambria Math"/>
                        </a:rPr>
                        <m:t>𝐸</m:t>
                      </m:r>
                      <m:r>
                        <a:rPr lang="en-US" sz="2000" b="0" i="1" smtClean="0">
                          <a:solidFill>
                            <a:schemeClr val="accent2"/>
                          </a:solidFill>
                          <a:latin typeface="Cambria Math"/>
                        </a:rPr>
                        <m:t>={</m:t>
                      </m:r>
                      <m:sSub>
                        <m:sSubPr>
                          <m:ctrlPr>
                            <a:rPr lang="en-US" sz="2000" b="0" i="1" smtClean="0">
                              <a:solidFill>
                                <a:schemeClr val="accent2"/>
                              </a:solidFill>
                              <a:latin typeface="Cambria Math" panose="02040503050406030204" pitchFamily="18" charset="0"/>
                            </a:rPr>
                          </m:ctrlPr>
                        </m:sSubPr>
                        <m:e>
                          <m:r>
                            <a:rPr lang="en-US" sz="2000" b="0" i="1" smtClean="0">
                              <a:solidFill>
                                <a:schemeClr val="accent2"/>
                              </a:solidFill>
                              <a:latin typeface="Cambria Math"/>
                            </a:rPr>
                            <m:t>𝑒</m:t>
                          </m:r>
                        </m:e>
                        <m:sub>
                          <m:r>
                            <a:rPr lang="en-US" sz="2000" b="0" i="1" smtClean="0">
                              <a:solidFill>
                                <a:schemeClr val="accent2"/>
                              </a:solidFill>
                              <a:latin typeface="Cambria Math"/>
                            </a:rPr>
                            <m:t>1 </m:t>
                          </m:r>
                        </m:sub>
                      </m:sSub>
                      <m:r>
                        <a:rPr lang="en-US" sz="2000" b="0" i="1" smtClean="0">
                          <a:solidFill>
                            <a:schemeClr val="accent2"/>
                          </a:solidFill>
                          <a:latin typeface="Cambria Math"/>
                        </a:rPr>
                        <m:t>, </m:t>
                      </m:r>
                      <m:sSub>
                        <m:sSubPr>
                          <m:ctrlPr>
                            <a:rPr lang="en-US" sz="2000" b="0" i="1" smtClean="0">
                              <a:solidFill>
                                <a:schemeClr val="accent2"/>
                              </a:solidFill>
                              <a:latin typeface="Cambria Math" panose="02040503050406030204" pitchFamily="18" charset="0"/>
                            </a:rPr>
                          </m:ctrlPr>
                        </m:sSubPr>
                        <m:e>
                          <m:r>
                            <a:rPr lang="en-US" sz="2000" b="0" i="1" smtClean="0">
                              <a:solidFill>
                                <a:schemeClr val="accent2"/>
                              </a:solidFill>
                              <a:latin typeface="Cambria Math"/>
                            </a:rPr>
                            <m:t>𝑒</m:t>
                          </m:r>
                        </m:e>
                        <m:sub>
                          <m:r>
                            <a:rPr lang="en-US" sz="2000" b="0" i="1" smtClean="0">
                              <a:solidFill>
                                <a:schemeClr val="accent2"/>
                              </a:solidFill>
                              <a:latin typeface="Cambria Math"/>
                            </a:rPr>
                            <m:t>2</m:t>
                          </m:r>
                        </m:sub>
                      </m:sSub>
                      <m:r>
                        <a:rPr lang="en-US" sz="2000" b="0" i="1" smtClean="0">
                          <a:solidFill>
                            <a:schemeClr val="accent2"/>
                          </a:solidFill>
                          <a:latin typeface="Cambria Math"/>
                        </a:rPr>
                        <m:t>,…, </m:t>
                      </m:r>
                      <m:sSub>
                        <m:sSubPr>
                          <m:ctrlPr>
                            <a:rPr lang="en-US" sz="2000" b="0" i="1" smtClean="0">
                              <a:solidFill>
                                <a:schemeClr val="accent2"/>
                              </a:solidFill>
                              <a:latin typeface="Cambria Math" panose="02040503050406030204" pitchFamily="18" charset="0"/>
                            </a:rPr>
                          </m:ctrlPr>
                        </m:sSubPr>
                        <m:e>
                          <m:r>
                            <a:rPr lang="en-US" sz="2000" b="0" i="1" smtClean="0">
                              <a:solidFill>
                                <a:schemeClr val="accent2"/>
                              </a:solidFill>
                              <a:latin typeface="Cambria Math"/>
                            </a:rPr>
                            <m:t>𝑒</m:t>
                          </m:r>
                        </m:e>
                        <m:sub>
                          <m:r>
                            <a:rPr lang="en-US" sz="2000" b="0" i="1" smtClean="0">
                              <a:solidFill>
                                <a:schemeClr val="accent2"/>
                              </a:solidFill>
                              <a:latin typeface="Cambria Math"/>
                            </a:rPr>
                            <m:t>𝑖</m:t>
                          </m:r>
                        </m:sub>
                      </m:sSub>
                      <m:r>
                        <a:rPr lang="en-US" sz="2000" b="0" i="1" smtClean="0">
                          <a:solidFill>
                            <a:schemeClr val="accent2"/>
                          </a:solidFill>
                          <a:latin typeface="Cambria Math"/>
                        </a:rPr>
                        <m:t>,…,</m:t>
                      </m:r>
                      <m:sSub>
                        <m:sSubPr>
                          <m:ctrlPr>
                            <a:rPr lang="en-US" sz="2000" b="0" i="1" smtClean="0">
                              <a:solidFill>
                                <a:schemeClr val="accent2"/>
                              </a:solidFill>
                              <a:latin typeface="Cambria Math" panose="02040503050406030204" pitchFamily="18" charset="0"/>
                            </a:rPr>
                          </m:ctrlPr>
                        </m:sSubPr>
                        <m:e>
                          <m:r>
                            <a:rPr lang="en-US" sz="2000" b="0" i="1" smtClean="0">
                              <a:solidFill>
                                <a:schemeClr val="accent2"/>
                              </a:solidFill>
                              <a:latin typeface="Cambria Math"/>
                            </a:rPr>
                            <m:t>𝑒</m:t>
                          </m:r>
                        </m:e>
                        <m:sub>
                          <m:r>
                            <a:rPr lang="en-US" sz="2000" b="0" i="1" smtClean="0">
                              <a:solidFill>
                                <a:schemeClr val="accent2"/>
                              </a:solidFill>
                              <a:latin typeface="Cambria Math"/>
                            </a:rPr>
                            <m:t>𝑛</m:t>
                          </m:r>
                        </m:sub>
                      </m:sSub>
                      <m:r>
                        <a:rPr lang="en-US" sz="2000" b="0" i="1" smtClean="0">
                          <a:solidFill>
                            <a:schemeClr val="accent2"/>
                          </a:solidFill>
                          <a:latin typeface="Cambria Math"/>
                        </a:rPr>
                        <m:t>}</m:t>
                      </m:r>
                    </m:oMath>
                  </m:oMathPara>
                </a14:m>
                <a:endParaRPr lang="en-US" sz="2000" dirty="0">
                  <a:solidFill>
                    <a:schemeClr val="accent2"/>
                  </a:solidFill>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2989689" y="1809690"/>
                <a:ext cx="2877711" cy="400110"/>
              </a:xfrm>
              <a:prstGeom prst="rect">
                <a:avLst/>
              </a:prstGeom>
              <a:blipFill rotWithShape="1">
                <a:blip r:embed="rId3"/>
                <a:stretch>
                  <a:fillRect b="-12857"/>
                </a:stretch>
              </a:blipFill>
            </p:spPr>
            <p:txBody>
              <a:bodyPr/>
              <a:lstStyle/>
              <a:p>
                <a:r>
                  <a:rPr lang="en-US">
                    <a:noFill/>
                  </a:rPr>
                  <a:t> </a:t>
                </a:r>
              </a:p>
            </p:txBody>
          </p:sp>
        </mc:Fallback>
      </mc:AlternateContent>
      <p:sp>
        <p:nvSpPr>
          <p:cNvPr id="9" name="TextBox 6"/>
          <p:cNvSpPr txBox="1">
            <a:spLocks noChangeArrowheads="1"/>
          </p:cNvSpPr>
          <p:nvPr/>
        </p:nvSpPr>
        <p:spPr bwMode="auto">
          <a:xfrm>
            <a:off x="1085440" y="5081825"/>
            <a:ext cx="3658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50000"/>
              </a:spcBef>
              <a:spcAft>
                <a:spcPct val="0"/>
              </a:spcAft>
              <a:defRPr>
                <a:solidFill>
                  <a:schemeClr val="tx1"/>
                </a:solidFill>
                <a:latin typeface="Arial" charset="0"/>
              </a:defRPr>
            </a:lvl6pPr>
            <a:lvl7pPr marL="2971800" indent="-228600" eaLnBrk="0" fontAlgn="base" hangingPunct="0">
              <a:spcBef>
                <a:spcPct val="50000"/>
              </a:spcBef>
              <a:spcAft>
                <a:spcPct val="0"/>
              </a:spcAft>
              <a:defRPr>
                <a:solidFill>
                  <a:schemeClr val="tx1"/>
                </a:solidFill>
                <a:latin typeface="Arial" charset="0"/>
              </a:defRPr>
            </a:lvl7pPr>
            <a:lvl8pPr marL="3429000" indent="-228600" eaLnBrk="0" fontAlgn="base" hangingPunct="0">
              <a:spcBef>
                <a:spcPct val="50000"/>
              </a:spcBef>
              <a:spcAft>
                <a:spcPct val="0"/>
              </a:spcAft>
              <a:defRPr>
                <a:solidFill>
                  <a:schemeClr val="tx1"/>
                </a:solidFill>
                <a:latin typeface="Arial" charset="0"/>
              </a:defRPr>
            </a:lvl8pPr>
            <a:lvl9pPr marL="3886200" indent="-228600" eaLnBrk="0" fontAlgn="base" hangingPunct="0">
              <a:spcBef>
                <a:spcPct val="50000"/>
              </a:spcBef>
              <a:spcAft>
                <a:spcPct val="0"/>
              </a:spcAft>
              <a:defRPr>
                <a:solidFill>
                  <a:schemeClr val="tx1"/>
                </a:solidFill>
                <a:latin typeface="Arial" charset="0"/>
              </a:defRPr>
            </a:lvl9pPr>
          </a:lstStyle>
          <a:p>
            <a:pPr eaLnBrk="1" hangingPunct="1"/>
            <a:r>
              <a:rPr lang="en-US" sz="2000" i="1" dirty="0">
                <a:solidFill>
                  <a:schemeClr val="accent2"/>
                </a:solidFill>
                <a:latin typeface="Cambria Math" pitchFamily="18" charset="0"/>
                <a:ea typeface="Cambria Math" pitchFamily="18" charset="0"/>
              </a:rPr>
              <a:t>t</a:t>
            </a:r>
            <a:r>
              <a:rPr lang="en-US" sz="2000" i="1" baseline="-25000" dirty="0">
                <a:solidFill>
                  <a:schemeClr val="accent2"/>
                </a:solidFill>
                <a:latin typeface="Cambria Math" pitchFamily="18" charset="0"/>
                <a:ea typeface="Cambria Math" pitchFamily="18" charset="0"/>
              </a:rPr>
              <a:t>0</a:t>
            </a:r>
          </a:p>
        </p:txBody>
      </p:sp>
      <p:sp>
        <p:nvSpPr>
          <p:cNvPr id="10" name="TextBox 7"/>
          <p:cNvSpPr txBox="1">
            <a:spLocks noChangeArrowheads="1"/>
          </p:cNvSpPr>
          <p:nvPr/>
        </p:nvSpPr>
        <p:spPr bwMode="auto">
          <a:xfrm>
            <a:off x="7123275" y="5086290"/>
            <a:ext cx="3443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50000"/>
              </a:spcBef>
              <a:spcAft>
                <a:spcPct val="0"/>
              </a:spcAft>
              <a:defRPr>
                <a:solidFill>
                  <a:schemeClr val="tx1"/>
                </a:solidFill>
                <a:latin typeface="Arial" charset="0"/>
              </a:defRPr>
            </a:lvl6pPr>
            <a:lvl7pPr marL="2971800" indent="-228600" eaLnBrk="0" fontAlgn="base" hangingPunct="0">
              <a:spcBef>
                <a:spcPct val="50000"/>
              </a:spcBef>
              <a:spcAft>
                <a:spcPct val="0"/>
              </a:spcAft>
              <a:defRPr>
                <a:solidFill>
                  <a:schemeClr val="tx1"/>
                </a:solidFill>
                <a:latin typeface="Arial" charset="0"/>
              </a:defRPr>
            </a:lvl7pPr>
            <a:lvl8pPr marL="3429000" indent="-228600" eaLnBrk="0" fontAlgn="base" hangingPunct="0">
              <a:spcBef>
                <a:spcPct val="50000"/>
              </a:spcBef>
              <a:spcAft>
                <a:spcPct val="0"/>
              </a:spcAft>
              <a:defRPr>
                <a:solidFill>
                  <a:schemeClr val="tx1"/>
                </a:solidFill>
                <a:latin typeface="Arial" charset="0"/>
              </a:defRPr>
            </a:lvl8pPr>
            <a:lvl9pPr marL="3886200" indent="-228600" eaLnBrk="0" fontAlgn="base" hangingPunct="0">
              <a:spcBef>
                <a:spcPct val="50000"/>
              </a:spcBef>
              <a:spcAft>
                <a:spcPct val="0"/>
              </a:spcAft>
              <a:defRPr>
                <a:solidFill>
                  <a:schemeClr val="tx1"/>
                </a:solidFill>
                <a:latin typeface="Arial" charset="0"/>
              </a:defRPr>
            </a:lvl9pPr>
          </a:lstStyle>
          <a:p>
            <a:pPr eaLnBrk="1" hangingPunct="1"/>
            <a:r>
              <a:rPr lang="en-US" sz="2000" i="1" dirty="0" err="1">
                <a:solidFill>
                  <a:schemeClr val="accent2"/>
                </a:solidFill>
                <a:latin typeface="Cambria Math" pitchFamily="18" charset="0"/>
                <a:ea typeface="Cambria Math" pitchFamily="18" charset="0"/>
              </a:rPr>
              <a:t>t</a:t>
            </a:r>
            <a:r>
              <a:rPr lang="en-US" sz="2000" i="1" baseline="-25000" dirty="0" err="1">
                <a:solidFill>
                  <a:schemeClr val="accent2"/>
                </a:solidFill>
                <a:latin typeface="Cambria Math" pitchFamily="18" charset="0"/>
                <a:ea typeface="Cambria Math" pitchFamily="18" charset="0"/>
              </a:rPr>
              <a:t>c</a:t>
            </a:r>
            <a:endParaRPr lang="en-US" sz="2000" i="1" baseline="-25000" dirty="0">
              <a:solidFill>
                <a:schemeClr val="accent2"/>
              </a:solidFill>
              <a:latin typeface="Cambria Math" pitchFamily="18" charset="0"/>
              <a:ea typeface="Cambria Math" pitchFamily="18" charset="0"/>
            </a:endParaRPr>
          </a:p>
        </p:txBody>
      </p:sp>
      <p:sp>
        <p:nvSpPr>
          <p:cNvPr id="13" name="TextBox 12"/>
          <p:cNvSpPr txBox="1">
            <a:spLocks noChangeArrowheads="1"/>
          </p:cNvSpPr>
          <p:nvPr/>
        </p:nvSpPr>
        <p:spPr bwMode="auto">
          <a:xfrm>
            <a:off x="1543659" y="5077356"/>
            <a:ext cx="3658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50000"/>
              </a:spcBef>
              <a:spcAft>
                <a:spcPct val="0"/>
              </a:spcAft>
              <a:defRPr>
                <a:solidFill>
                  <a:schemeClr val="tx1"/>
                </a:solidFill>
                <a:latin typeface="Arial" charset="0"/>
              </a:defRPr>
            </a:lvl6pPr>
            <a:lvl7pPr marL="2971800" indent="-228600" eaLnBrk="0" fontAlgn="base" hangingPunct="0">
              <a:spcBef>
                <a:spcPct val="50000"/>
              </a:spcBef>
              <a:spcAft>
                <a:spcPct val="0"/>
              </a:spcAft>
              <a:defRPr>
                <a:solidFill>
                  <a:schemeClr val="tx1"/>
                </a:solidFill>
                <a:latin typeface="Arial" charset="0"/>
              </a:defRPr>
            </a:lvl7pPr>
            <a:lvl8pPr marL="3429000" indent="-228600" eaLnBrk="0" fontAlgn="base" hangingPunct="0">
              <a:spcBef>
                <a:spcPct val="50000"/>
              </a:spcBef>
              <a:spcAft>
                <a:spcPct val="0"/>
              </a:spcAft>
              <a:defRPr>
                <a:solidFill>
                  <a:schemeClr val="tx1"/>
                </a:solidFill>
                <a:latin typeface="Arial" charset="0"/>
              </a:defRPr>
            </a:lvl8pPr>
            <a:lvl9pPr marL="3886200" indent="-228600" eaLnBrk="0" fontAlgn="base" hangingPunct="0">
              <a:spcBef>
                <a:spcPct val="50000"/>
              </a:spcBef>
              <a:spcAft>
                <a:spcPct val="0"/>
              </a:spcAft>
              <a:defRPr>
                <a:solidFill>
                  <a:schemeClr val="tx1"/>
                </a:solidFill>
                <a:latin typeface="Arial" charset="0"/>
              </a:defRPr>
            </a:lvl9pPr>
          </a:lstStyle>
          <a:p>
            <a:pPr eaLnBrk="1" hangingPunct="1"/>
            <a:r>
              <a:rPr lang="en-US" sz="2000" i="1" dirty="0">
                <a:solidFill>
                  <a:schemeClr val="accent2"/>
                </a:solidFill>
                <a:latin typeface="Cambria Math" pitchFamily="18" charset="0"/>
                <a:ea typeface="Cambria Math" pitchFamily="18" charset="0"/>
              </a:rPr>
              <a:t>t</a:t>
            </a:r>
            <a:r>
              <a:rPr lang="en-US" sz="2000" i="1" baseline="-25000" dirty="0">
                <a:solidFill>
                  <a:schemeClr val="accent2"/>
                </a:solidFill>
                <a:latin typeface="Cambria Math" pitchFamily="18" charset="0"/>
                <a:ea typeface="Cambria Math" pitchFamily="18" charset="0"/>
              </a:rPr>
              <a:t>1</a:t>
            </a:r>
          </a:p>
        </p:txBody>
      </p:sp>
      <p:sp>
        <p:nvSpPr>
          <p:cNvPr id="20" name="TextBox 19"/>
          <p:cNvSpPr txBox="1">
            <a:spLocks noChangeArrowheads="1"/>
          </p:cNvSpPr>
          <p:nvPr/>
        </p:nvSpPr>
        <p:spPr bwMode="auto">
          <a:xfrm>
            <a:off x="4021803" y="5081825"/>
            <a:ext cx="470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50000"/>
              </a:spcBef>
              <a:spcAft>
                <a:spcPct val="0"/>
              </a:spcAft>
              <a:defRPr>
                <a:solidFill>
                  <a:schemeClr val="tx1"/>
                </a:solidFill>
                <a:latin typeface="Arial" charset="0"/>
              </a:defRPr>
            </a:lvl6pPr>
            <a:lvl7pPr marL="2971800" indent="-228600" eaLnBrk="0" fontAlgn="base" hangingPunct="0">
              <a:spcBef>
                <a:spcPct val="50000"/>
              </a:spcBef>
              <a:spcAft>
                <a:spcPct val="0"/>
              </a:spcAft>
              <a:defRPr>
                <a:solidFill>
                  <a:schemeClr val="tx1"/>
                </a:solidFill>
                <a:latin typeface="Arial" charset="0"/>
              </a:defRPr>
            </a:lvl7pPr>
            <a:lvl8pPr marL="3429000" indent="-228600" eaLnBrk="0" fontAlgn="base" hangingPunct="0">
              <a:spcBef>
                <a:spcPct val="50000"/>
              </a:spcBef>
              <a:spcAft>
                <a:spcPct val="0"/>
              </a:spcAft>
              <a:defRPr>
                <a:solidFill>
                  <a:schemeClr val="tx1"/>
                </a:solidFill>
                <a:latin typeface="Arial" charset="0"/>
              </a:defRPr>
            </a:lvl8pPr>
            <a:lvl9pPr marL="3886200" indent="-228600" eaLnBrk="0" fontAlgn="base" hangingPunct="0">
              <a:spcBef>
                <a:spcPct val="50000"/>
              </a:spcBef>
              <a:spcAft>
                <a:spcPct val="0"/>
              </a:spcAft>
              <a:defRPr>
                <a:solidFill>
                  <a:schemeClr val="tx1"/>
                </a:solidFill>
                <a:latin typeface="Arial" charset="0"/>
              </a:defRPr>
            </a:lvl9pPr>
          </a:lstStyle>
          <a:p>
            <a:pPr eaLnBrk="1" hangingPunct="1"/>
            <a:r>
              <a:rPr lang="en-US" sz="2000" i="1" dirty="0">
                <a:solidFill>
                  <a:schemeClr val="accent2"/>
                </a:solidFill>
                <a:latin typeface="Cambria Math" pitchFamily="18" charset="0"/>
                <a:ea typeface="Cambria Math" pitchFamily="18" charset="0"/>
              </a:rPr>
              <a:t>t</a:t>
            </a:r>
            <a:r>
              <a:rPr lang="en-US" sz="2000" i="1" baseline="-25000" dirty="0">
                <a:solidFill>
                  <a:schemeClr val="accent2"/>
                </a:solidFill>
                <a:latin typeface="Cambria Math" pitchFamily="18" charset="0"/>
                <a:ea typeface="Cambria Math" pitchFamily="18" charset="0"/>
              </a:rPr>
              <a:t>i-1</a:t>
            </a:r>
          </a:p>
        </p:txBody>
      </p:sp>
      <p:sp>
        <p:nvSpPr>
          <p:cNvPr id="21" name="TextBox 20"/>
          <p:cNvSpPr txBox="1">
            <a:spLocks noChangeArrowheads="1"/>
          </p:cNvSpPr>
          <p:nvPr/>
        </p:nvSpPr>
        <p:spPr bwMode="auto">
          <a:xfrm>
            <a:off x="4606430" y="5082149"/>
            <a:ext cx="31931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50000"/>
              </a:spcBef>
              <a:spcAft>
                <a:spcPct val="0"/>
              </a:spcAft>
              <a:defRPr>
                <a:solidFill>
                  <a:schemeClr val="tx1"/>
                </a:solidFill>
                <a:latin typeface="Arial" charset="0"/>
              </a:defRPr>
            </a:lvl6pPr>
            <a:lvl7pPr marL="2971800" indent="-228600" eaLnBrk="0" fontAlgn="base" hangingPunct="0">
              <a:spcBef>
                <a:spcPct val="50000"/>
              </a:spcBef>
              <a:spcAft>
                <a:spcPct val="0"/>
              </a:spcAft>
              <a:defRPr>
                <a:solidFill>
                  <a:schemeClr val="tx1"/>
                </a:solidFill>
                <a:latin typeface="Arial" charset="0"/>
              </a:defRPr>
            </a:lvl7pPr>
            <a:lvl8pPr marL="3429000" indent="-228600" eaLnBrk="0" fontAlgn="base" hangingPunct="0">
              <a:spcBef>
                <a:spcPct val="50000"/>
              </a:spcBef>
              <a:spcAft>
                <a:spcPct val="0"/>
              </a:spcAft>
              <a:defRPr>
                <a:solidFill>
                  <a:schemeClr val="tx1"/>
                </a:solidFill>
                <a:latin typeface="Arial" charset="0"/>
              </a:defRPr>
            </a:lvl8pPr>
            <a:lvl9pPr marL="3886200" indent="-228600" eaLnBrk="0" fontAlgn="base" hangingPunct="0">
              <a:spcBef>
                <a:spcPct val="50000"/>
              </a:spcBef>
              <a:spcAft>
                <a:spcPct val="0"/>
              </a:spcAft>
              <a:defRPr>
                <a:solidFill>
                  <a:schemeClr val="tx1"/>
                </a:solidFill>
                <a:latin typeface="Arial" charset="0"/>
              </a:defRPr>
            </a:lvl9pPr>
          </a:lstStyle>
          <a:p>
            <a:pPr eaLnBrk="1" hangingPunct="1"/>
            <a:r>
              <a:rPr lang="en-US" sz="2000" i="1" dirty="0" err="1">
                <a:solidFill>
                  <a:schemeClr val="accent2"/>
                </a:solidFill>
                <a:latin typeface="Cambria Math" pitchFamily="18" charset="0"/>
                <a:ea typeface="Cambria Math" pitchFamily="18" charset="0"/>
              </a:rPr>
              <a:t>t</a:t>
            </a:r>
            <a:r>
              <a:rPr lang="en-US" sz="2000" i="1" baseline="-25000" dirty="0" err="1">
                <a:solidFill>
                  <a:schemeClr val="accent2"/>
                </a:solidFill>
                <a:latin typeface="Cambria Math" pitchFamily="18" charset="0"/>
                <a:ea typeface="Cambria Math" pitchFamily="18" charset="0"/>
              </a:rPr>
              <a:t>i</a:t>
            </a:r>
            <a:endParaRPr lang="en-US" sz="2000" i="1" baseline="-25000" dirty="0">
              <a:solidFill>
                <a:schemeClr val="accent2"/>
              </a:solidFill>
              <a:latin typeface="Cambria Math" pitchFamily="18" charset="0"/>
              <a:ea typeface="Cambria Math" pitchFamily="18" charset="0"/>
            </a:endParaRPr>
          </a:p>
        </p:txBody>
      </p:sp>
      <p:sp>
        <p:nvSpPr>
          <p:cNvPr id="24" name="TextBox 23"/>
          <p:cNvSpPr txBox="1">
            <a:spLocks noChangeArrowheads="1"/>
          </p:cNvSpPr>
          <p:nvPr/>
        </p:nvSpPr>
        <p:spPr bwMode="auto">
          <a:xfrm>
            <a:off x="6536756" y="5086042"/>
            <a:ext cx="49500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50000"/>
              </a:spcBef>
              <a:spcAft>
                <a:spcPct val="0"/>
              </a:spcAft>
              <a:defRPr>
                <a:solidFill>
                  <a:schemeClr val="tx1"/>
                </a:solidFill>
                <a:latin typeface="Arial" charset="0"/>
              </a:defRPr>
            </a:lvl6pPr>
            <a:lvl7pPr marL="2971800" indent="-228600" eaLnBrk="0" fontAlgn="base" hangingPunct="0">
              <a:spcBef>
                <a:spcPct val="50000"/>
              </a:spcBef>
              <a:spcAft>
                <a:spcPct val="0"/>
              </a:spcAft>
              <a:defRPr>
                <a:solidFill>
                  <a:schemeClr val="tx1"/>
                </a:solidFill>
                <a:latin typeface="Arial" charset="0"/>
              </a:defRPr>
            </a:lvl7pPr>
            <a:lvl8pPr marL="3429000" indent="-228600" eaLnBrk="0" fontAlgn="base" hangingPunct="0">
              <a:spcBef>
                <a:spcPct val="50000"/>
              </a:spcBef>
              <a:spcAft>
                <a:spcPct val="0"/>
              </a:spcAft>
              <a:defRPr>
                <a:solidFill>
                  <a:schemeClr val="tx1"/>
                </a:solidFill>
                <a:latin typeface="Arial" charset="0"/>
              </a:defRPr>
            </a:lvl8pPr>
            <a:lvl9pPr marL="3886200" indent="-228600" eaLnBrk="0" fontAlgn="base" hangingPunct="0">
              <a:spcBef>
                <a:spcPct val="50000"/>
              </a:spcBef>
              <a:spcAft>
                <a:spcPct val="0"/>
              </a:spcAft>
              <a:defRPr>
                <a:solidFill>
                  <a:schemeClr val="tx1"/>
                </a:solidFill>
                <a:latin typeface="Arial" charset="0"/>
              </a:defRPr>
            </a:lvl9pPr>
          </a:lstStyle>
          <a:p>
            <a:pPr eaLnBrk="1" hangingPunct="1"/>
            <a:r>
              <a:rPr lang="en-US" sz="2000" i="1" dirty="0">
                <a:solidFill>
                  <a:schemeClr val="accent2"/>
                </a:solidFill>
                <a:latin typeface="Cambria Math" pitchFamily="18" charset="0"/>
                <a:ea typeface="Cambria Math" pitchFamily="18" charset="0"/>
              </a:rPr>
              <a:t>t</a:t>
            </a:r>
            <a:r>
              <a:rPr lang="en-US" sz="2000" i="1" baseline="-25000" dirty="0">
                <a:solidFill>
                  <a:schemeClr val="accent2"/>
                </a:solidFill>
                <a:latin typeface="Cambria Math" pitchFamily="18" charset="0"/>
                <a:ea typeface="Cambria Math" pitchFamily="18" charset="0"/>
              </a:rPr>
              <a:t>c-1</a:t>
            </a:r>
          </a:p>
        </p:txBody>
      </p:sp>
      <p:sp>
        <p:nvSpPr>
          <p:cNvPr id="26" name="Rectangle 25"/>
          <p:cNvSpPr/>
          <p:nvPr/>
        </p:nvSpPr>
        <p:spPr bwMode="auto">
          <a:xfrm>
            <a:off x="1309205" y="4391804"/>
            <a:ext cx="5969113" cy="762000"/>
          </a:xfrm>
          <a:prstGeom prst="rect">
            <a:avLst/>
          </a:prstGeom>
          <a:ln>
            <a:solidFill>
              <a:srgbClr val="0070C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l" defTabSz="914400" rtl="0" eaLnBrk="1" fontAlgn="base" latinLnBrk="0" hangingPunct="1">
              <a:lnSpc>
                <a:spcPct val="100000"/>
              </a:lnSpc>
              <a:spcBef>
                <a:spcPct val="50000"/>
              </a:spcBef>
              <a:spcAft>
                <a:spcPct val="0"/>
              </a:spcAft>
              <a:buClrTx/>
              <a:buSzTx/>
              <a:buFontTx/>
              <a:buNone/>
              <a:tabLst/>
            </a:pPr>
            <a:endParaRPr kumimoji="0" lang="en-US" sz="2000" b="0" i="1" u="none" strike="noStrike" cap="none" normalizeH="0" baseline="0" smtClean="0">
              <a:ln>
                <a:noFill/>
              </a:ln>
              <a:solidFill>
                <a:srgbClr val="0070C0"/>
              </a:solidFill>
              <a:effectLst/>
              <a:latin typeface="Cambria Math" pitchFamily="18" charset="0"/>
              <a:ea typeface="Cambria Math" pitchFamily="18" charset="0"/>
            </a:endParaRPr>
          </a:p>
        </p:txBody>
      </p:sp>
      <p:sp>
        <p:nvSpPr>
          <p:cNvPr id="28" name="Rectangle 27"/>
          <p:cNvSpPr/>
          <p:nvPr/>
        </p:nvSpPr>
        <p:spPr bwMode="auto">
          <a:xfrm>
            <a:off x="1295400" y="4391804"/>
            <a:ext cx="496519" cy="762000"/>
          </a:xfrm>
          <a:prstGeom prst="rect">
            <a:avLst/>
          </a:prstGeom>
          <a:solidFill>
            <a:srgbClr val="00B0F0"/>
          </a:solidFill>
          <a:ln>
            <a:solidFill>
              <a:srgbClr val="0070C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sz="2000" i="1" dirty="0" smtClean="0">
                <a:solidFill>
                  <a:schemeClr val="bg1"/>
                </a:solidFill>
                <a:latin typeface="Cambria Math" pitchFamily="18" charset="0"/>
                <a:ea typeface="Cambria Math" pitchFamily="18" charset="0"/>
              </a:rPr>
              <a:t>w</a:t>
            </a:r>
            <a:r>
              <a:rPr lang="en-US" sz="2000" i="1" baseline="-25000" dirty="0" smtClean="0">
                <a:solidFill>
                  <a:schemeClr val="bg1"/>
                </a:solidFill>
                <a:latin typeface="Cambria Math" pitchFamily="18" charset="0"/>
                <a:ea typeface="Cambria Math" pitchFamily="18" charset="0"/>
              </a:rPr>
              <a:t>1</a:t>
            </a:r>
            <a:endParaRPr kumimoji="0" lang="en-US" sz="2000" b="0" i="1" u="none" strike="noStrike" cap="none" normalizeH="0" baseline="-25000" dirty="0" smtClean="0">
              <a:ln>
                <a:noFill/>
              </a:ln>
              <a:solidFill>
                <a:schemeClr val="bg1"/>
              </a:solidFill>
              <a:effectLst/>
              <a:latin typeface="Cambria Math" pitchFamily="18" charset="0"/>
              <a:ea typeface="Cambria Math" pitchFamily="18" charset="0"/>
            </a:endParaRPr>
          </a:p>
        </p:txBody>
      </p:sp>
      <p:sp>
        <p:nvSpPr>
          <p:cNvPr id="29" name="Rectangle 28"/>
          <p:cNvSpPr/>
          <p:nvPr/>
        </p:nvSpPr>
        <p:spPr bwMode="auto">
          <a:xfrm>
            <a:off x="1789481" y="4391804"/>
            <a:ext cx="496519" cy="762000"/>
          </a:xfrm>
          <a:prstGeom prst="rect">
            <a:avLst/>
          </a:prstGeom>
          <a:solidFill>
            <a:srgbClr val="00B0F0"/>
          </a:solidFill>
          <a:ln>
            <a:solidFill>
              <a:srgbClr val="0070C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indent="-342900" algn="ctr"/>
            <a:r>
              <a:rPr lang="en-US" sz="2000" i="1" dirty="0" smtClean="0">
                <a:solidFill>
                  <a:schemeClr val="bg1"/>
                </a:solidFill>
                <a:latin typeface="Cambria Math" pitchFamily="18" charset="0"/>
                <a:ea typeface="Cambria Math" pitchFamily="18" charset="0"/>
              </a:rPr>
              <a:t>w</a:t>
            </a:r>
            <a:r>
              <a:rPr lang="en-US" sz="2000" i="1" baseline="-25000" dirty="0" smtClean="0">
                <a:solidFill>
                  <a:schemeClr val="bg1"/>
                </a:solidFill>
                <a:latin typeface="Cambria Math" pitchFamily="18" charset="0"/>
                <a:ea typeface="Cambria Math" pitchFamily="18" charset="0"/>
              </a:rPr>
              <a:t>2</a:t>
            </a:r>
            <a:endParaRPr kumimoji="0" lang="en-US" sz="2000" b="0" i="1" u="none" strike="noStrike" cap="none" normalizeH="0" baseline="0" dirty="0" smtClean="0">
              <a:ln>
                <a:noFill/>
              </a:ln>
              <a:solidFill>
                <a:srgbClr val="0070C0"/>
              </a:solidFill>
              <a:effectLst/>
              <a:latin typeface="Cambria Math" pitchFamily="18" charset="0"/>
              <a:ea typeface="Cambria Math" pitchFamily="18" charset="0"/>
            </a:endParaRPr>
          </a:p>
        </p:txBody>
      </p:sp>
      <p:sp>
        <p:nvSpPr>
          <p:cNvPr id="30" name="Rectangle 29"/>
          <p:cNvSpPr/>
          <p:nvPr/>
        </p:nvSpPr>
        <p:spPr bwMode="auto">
          <a:xfrm>
            <a:off x="4267200" y="4391804"/>
            <a:ext cx="496519" cy="762000"/>
          </a:xfrm>
          <a:prstGeom prst="rect">
            <a:avLst/>
          </a:prstGeom>
          <a:solidFill>
            <a:srgbClr val="00B0F0"/>
          </a:solidFill>
          <a:ln>
            <a:solidFill>
              <a:srgbClr val="0070C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indent="-342900" algn="ctr"/>
            <a:r>
              <a:rPr lang="en-US" sz="2000" i="1" dirty="0" err="1" smtClean="0">
                <a:solidFill>
                  <a:schemeClr val="bg1"/>
                </a:solidFill>
                <a:latin typeface="Cambria Math" pitchFamily="18" charset="0"/>
                <a:ea typeface="Cambria Math" pitchFamily="18" charset="0"/>
              </a:rPr>
              <a:t>w</a:t>
            </a:r>
            <a:r>
              <a:rPr lang="en-US" sz="2000" i="1" baseline="-25000" dirty="0" err="1" smtClean="0">
                <a:solidFill>
                  <a:schemeClr val="bg1"/>
                </a:solidFill>
                <a:latin typeface="Cambria Math" pitchFamily="18" charset="0"/>
                <a:ea typeface="Cambria Math" pitchFamily="18" charset="0"/>
              </a:rPr>
              <a:t>i</a:t>
            </a:r>
            <a:endParaRPr kumimoji="0" lang="en-US" sz="2000" b="0" i="1" u="none" strike="noStrike" cap="none" normalizeH="0" baseline="0" dirty="0" smtClean="0">
              <a:ln>
                <a:noFill/>
              </a:ln>
              <a:solidFill>
                <a:srgbClr val="0070C0"/>
              </a:solidFill>
              <a:effectLst/>
              <a:latin typeface="Cambria Math" pitchFamily="18" charset="0"/>
              <a:ea typeface="Cambria Math" pitchFamily="18" charset="0"/>
            </a:endParaRPr>
          </a:p>
        </p:txBody>
      </p:sp>
      <p:sp>
        <p:nvSpPr>
          <p:cNvPr id="31" name="Rectangle 30"/>
          <p:cNvSpPr/>
          <p:nvPr/>
        </p:nvSpPr>
        <p:spPr bwMode="auto">
          <a:xfrm>
            <a:off x="6781800" y="4391804"/>
            <a:ext cx="496519" cy="762000"/>
          </a:xfrm>
          <a:prstGeom prst="rect">
            <a:avLst/>
          </a:prstGeom>
          <a:solidFill>
            <a:srgbClr val="00B0F0"/>
          </a:solidFill>
          <a:ln>
            <a:solidFill>
              <a:srgbClr val="0070C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indent="-342900" algn="ctr"/>
            <a:r>
              <a:rPr lang="en-US" sz="2000" i="1" dirty="0" err="1" smtClean="0">
                <a:solidFill>
                  <a:schemeClr val="bg1"/>
                </a:solidFill>
                <a:latin typeface="Cambria Math" pitchFamily="18" charset="0"/>
                <a:ea typeface="Cambria Math" pitchFamily="18" charset="0"/>
              </a:rPr>
              <a:t>w</a:t>
            </a:r>
            <a:r>
              <a:rPr lang="en-US" sz="2000" i="1" baseline="-25000" dirty="0" err="1" smtClean="0">
                <a:solidFill>
                  <a:schemeClr val="bg1"/>
                </a:solidFill>
                <a:latin typeface="Cambria Math" pitchFamily="18" charset="0"/>
                <a:ea typeface="Cambria Math" pitchFamily="18" charset="0"/>
              </a:rPr>
              <a:t>c</a:t>
            </a:r>
            <a:endParaRPr kumimoji="0" lang="en-US" sz="2000" b="0" i="1" u="none" strike="noStrike" cap="none" normalizeH="0" baseline="0" dirty="0" smtClean="0">
              <a:ln>
                <a:noFill/>
              </a:ln>
              <a:solidFill>
                <a:srgbClr val="0070C0"/>
              </a:solidFill>
              <a:effectLst/>
              <a:latin typeface="Cambria Math" pitchFamily="18" charset="0"/>
              <a:ea typeface="Cambria Math" pitchFamily="18" charset="0"/>
            </a:endParaRPr>
          </a:p>
        </p:txBody>
      </p:sp>
      <p:sp>
        <p:nvSpPr>
          <p:cNvPr id="34" name="Rectangle 33"/>
          <p:cNvSpPr/>
          <p:nvPr/>
        </p:nvSpPr>
        <p:spPr bwMode="auto">
          <a:xfrm>
            <a:off x="2971800" y="24384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2000" b="0" i="1" u="none" strike="noStrike" cap="none" normalizeH="0" baseline="0" dirty="0" smtClean="0">
                <a:ln>
                  <a:noFill/>
                </a:ln>
                <a:solidFill>
                  <a:schemeClr val="accent2"/>
                </a:solidFill>
                <a:effectLst/>
                <a:latin typeface="Cambria Math" pitchFamily="18" charset="0"/>
                <a:ea typeface="Cambria Math" pitchFamily="18" charset="0"/>
              </a:rPr>
              <a:t>e</a:t>
            </a:r>
            <a:r>
              <a:rPr kumimoji="0" lang="en-US" sz="2000" b="0" i="1" u="none" strike="noStrike" cap="none" normalizeH="0" baseline="-25000" dirty="0" smtClean="0">
                <a:ln>
                  <a:noFill/>
                </a:ln>
                <a:solidFill>
                  <a:schemeClr val="accent2"/>
                </a:solidFill>
                <a:effectLst/>
                <a:latin typeface="Cambria Math" pitchFamily="18" charset="0"/>
                <a:ea typeface="Cambria Math" pitchFamily="18" charset="0"/>
              </a:rPr>
              <a:t>1</a:t>
            </a:r>
          </a:p>
        </p:txBody>
      </p:sp>
      <p:sp>
        <p:nvSpPr>
          <p:cNvPr id="35" name="Rectangle 34"/>
          <p:cNvSpPr/>
          <p:nvPr/>
        </p:nvSpPr>
        <p:spPr bwMode="auto">
          <a:xfrm>
            <a:off x="3465881" y="24384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indent="-342900" algn="ctr"/>
            <a:r>
              <a:rPr lang="en-US" i="1" dirty="0" smtClean="0">
                <a:solidFill>
                  <a:schemeClr val="accent2"/>
                </a:solidFill>
                <a:latin typeface="Cambria Math" pitchFamily="18" charset="0"/>
                <a:ea typeface="Cambria Math" pitchFamily="18" charset="0"/>
              </a:rPr>
              <a:t>e</a:t>
            </a:r>
            <a:r>
              <a:rPr lang="en-US" i="1" baseline="-25000" dirty="0" smtClean="0">
                <a:solidFill>
                  <a:schemeClr val="accent2"/>
                </a:solidFill>
                <a:latin typeface="Cambria Math" pitchFamily="18" charset="0"/>
                <a:ea typeface="Cambria Math" pitchFamily="18" charset="0"/>
              </a:rPr>
              <a:t>2</a:t>
            </a:r>
            <a:endParaRPr lang="en-US" i="1" baseline="-25000" dirty="0">
              <a:solidFill>
                <a:schemeClr val="accent2"/>
              </a:solidFill>
              <a:latin typeface="Cambria Math" pitchFamily="18" charset="0"/>
              <a:ea typeface="Cambria Math" pitchFamily="18" charset="0"/>
            </a:endParaRPr>
          </a:p>
        </p:txBody>
      </p:sp>
      <p:sp>
        <p:nvSpPr>
          <p:cNvPr id="36" name="Rectangle 35"/>
          <p:cNvSpPr/>
          <p:nvPr/>
        </p:nvSpPr>
        <p:spPr bwMode="auto">
          <a:xfrm>
            <a:off x="4456481" y="24384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indent="-342900" algn="ctr"/>
            <a:r>
              <a:rPr lang="en-US" i="1" dirty="0" err="1" smtClean="0">
                <a:solidFill>
                  <a:schemeClr val="accent2"/>
                </a:solidFill>
                <a:latin typeface="Cambria Math" pitchFamily="18" charset="0"/>
                <a:ea typeface="Cambria Math" pitchFamily="18" charset="0"/>
              </a:rPr>
              <a:t>e</a:t>
            </a:r>
            <a:r>
              <a:rPr lang="en-US" i="1" baseline="-25000" dirty="0" err="1" smtClean="0">
                <a:solidFill>
                  <a:schemeClr val="accent2"/>
                </a:solidFill>
                <a:latin typeface="Cambria Math" pitchFamily="18" charset="0"/>
                <a:ea typeface="Cambria Math" pitchFamily="18" charset="0"/>
              </a:rPr>
              <a:t>i</a:t>
            </a:r>
            <a:endParaRPr lang="en-US" i="1" baseline="-25000" dirty="0">
              <a:solidFill>
                <a:schemeClr val="accent2"/>
              </a:solidFill>
              <a:latin typeface="Cambria Math" pitchFamily="18" charset="0"/>
              <a:ea typeface="Cambria Math" pitchFamily="18" charset="0"/>
            </a:endParaRPr>
          </a:p>
        </p:txBody>
      </p:sp>
      <p:sp>
        <p:nvSpPr>
          <p:cNvPr id="37" name="Rectangle 36"/>
          <p:cNvSpPr/>
          <p:nvPr/>
        </p:nvSpPr>
        <p:spPr bwMode="auto">
          <a:xfrm>
            <a:off x="4953000" y="24384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accent2"/>
                </a:solidFill>
                <a:effectLst/>
                <a:latin typeface="Arial" charset="0"/>
              </a:rPr>
              <a:t>…</a:t>
            </a:r>
          </a:p>
        </p:txBody>
      </p:sp>
      <p:sp>
        <p:nvSpPr>
          <p:cNvPr id="38" name="Rectangle 37"/>
          <p:cNvSpPr/>
          <p:nvPr/>
        </p:nvSpPr>
        <p:spPr bwMode="auto">
          <a:xfrm>
            <a:off x="3962400" y="24384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accent2"/>
                </a:solidFill>
                <a:effectLst/>
                <a:latin typeface="Arial" charset="0"/>
              </a:rPr>
              <a:t>…</a:t>
            </a:r>
          </a:p>
        </p:txBody>
      </p:sp>
      <p:sp>
        <p:nvSpPr>
          <p:cNvPr id="39" name="Rectangle 38"/>
          <p:cNvSpPr/>
          <p:nvPr/>
        </p:nvSpPr>
        <p:spPr bwMode="auto">
          <a:xfrm>
            <a:off x="5447081" y="24384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indent="-342900" algn="ctr"/>
            <a:r>
              <a:rPr lang="en-US" i="1" dirty="0" smtClean="0">
                <a:solidFill>
                  <a:schemeClr val="accent2"/>
                </a:solidFill>
                <a:latin typeface="Cambria Math" pitchFamily="18" charset="0"/>
                <a:ea typeface="Cambria Math" pitchFamily="18" charset="0"/>
              </a:rPr>
              <a:t>e</a:t>
            </a:r>
            <a:r>
              <a:rPr lang="en-US" i="1" baseline="-25000" dirty="0" smtClean="0">
                <a:solidFill>
                  <a:schemeClr val="accent2"/>
                </a:solidFill>
                <a:latin typeface="Cambria Math" pitchFamily="18" charset="0"/>
                <a:ea typeface="Cambria Math" pitchFamily="18" charset="0"/>
              </a:rPr>
              <a:t>n</a:t>
            </a:r>
            <a:endParaRPr lang="en-US" i="1" baseline="-25000" dirty="0">
              <a:solidFill>
                <a:schemeClr val="accent2"/>
              </a:solidFill>
              <a:latin typeface="Cambria Math" pitchFamily="18" charset="0"/>
              <a:ea typeface="Cambria Math" pitchFamily="18" charset="0"/>
            </a:endParaRPr>
          </a:p>
        </p:txBody>
      </p:sp>
      <p:sp>
        <p:nvSpPr>
          <p:cNvPr id="40" name="TextBox 15"/>
          <p:cNvSpPr txBox="1">
            <a:spLocks noChangeArrowheads="1"/>
          </p:cNvSpPr>
          <p:nvPr/>
        </p:nvSpPr>
        <p:spPr bwMode="auto">
          <a:xfrm>
            <a:off x="3089702" y="4543956"/>
            <a:ext cx="3770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50000"/>
              </a:spcBef>
              <a:spcAft>
                <a:spcPct val="0"/>
              </a:spcAft>
              <a:defRPr>
                <a:solidFill>
                  <a:schemeClr val="tx1"/>
                </a:solidFill>
                <a:latin typeface="Arial" charset="0"/>
              </a:defRPr>
            </a:lvl6pPr>
            <a:lvl7pPr marL="2971800" indent="-228600" eaLnBrk="0" fontAlgn="base" hangingPunct="0">
              <a:spcBef>
                <a:spcPct val="50000"/>
              </a:spcBef>
              <a:spcAft>
                <a:spcPct val="0"/>
              </a:spcAft>
              <a:defRPr>
                <a:solidFill>
                  <a:schemeClr val="tx1"/>
                </a:solidFill>
                <a:latin typeface="Arial" charset="0"/>
              </a:defRPr>
            </a:lvl7pPr>
            <a:lvl8pPr marL="3429000" indent="-228600" eaLnBrk="0" fontAlgn="base" hangingPunct="0">
              <a:spcBef>
                <a:spcPct val="50000"/>
              </a:spcBef>
              <a:spcAft>
                <a:spcPct val="0"/>
              </a:spcAft>
              <a:defRPr>
                <a:solidFill>
                  <a:schemeClr val="tx1"/>
                </a:solidFill>
                <a:latin typeface="Arial" charset="0"/>
              </a:defRPr>
            </a:lvl8pPr>
            <a:lvl9pPr marL="3886200" indent="-228600" eaLnBrk="0" fontAlgn="base" hangingPunct="0">
              <a:spcBef>
                <a:spcPct val="50000"/>
              </a:spcBef>
              <a:spcAft>
                <a:spcPct val="0"/>
              </a:spcAft>
              <a:defRPr>
                <a:solidFill>
                  <a:schemeClr val="tx1"/>
                </a:solidFill>
                <a:latin typeface="Arial" charset="0"/>
              </a:defRPr>
            </a:lvl9pPr>
          </a:lstStyle>
          <a:p>
            <a:pPr eaLnBrk="1" hangingPunct="1"/>
            <a:r>
              <a:rPr lang="en-US" sz="2000" i="1" dirty="0">
                <a:solidFill>
                  <a:schemeClr val="accent2"/>
                </a:solidFill>
                <a:latin typeface="Cambria Math" pitchFamily="18" charset="0"/>
                <a:ea typeface="Cambria Math" pitchFamily="18" charset="0"/>
              </a:rPr>
              <a:t>…</a:t>
            </a:r>
          </a:p>
        </p:txBody>
      </p:sp>
      <p:sp>
        <p:nvSpPr>
          <p:cNvPr id="41" name="TextBox 15"/>
          <p:cNvSpPr txBox="1">
            <a:spLocks noChangeArrowheads="1"/>
          </p:cNvSpPr>
          <p:nvPr/>
        </p:nvSpPr>
        <p:spPr bwMode="auto">
          <a:xfrm>
            <a:off x="5604302" y="4543956"/>
            <a:ext cx="3770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50000"/>
              </a:spcBef>
              <a:spcAft>
                <a:spcPct val="0"/>
              </a:spcAft>
              <a:defRPr>
                <a:solidFill>
                  <a:schemeClr val="tx1"/>
                </a:solidFill>
                <a:latin typeface="Arial" charset="0"/>
              </a:defRPr>
            </a:lvl6pPr>
            <a:lvl7pPr marL="2971800" indent="-228600" eaLnBrk="0" fontAlgn="base" hangingPunct="0">
              <a:spcBef>
                <a:spcPct val="50000"/>
              </a:spcBef>
              <a:spcAft>
                <a:spcPct val="0"/>
              </a:spcAft>
              <a:defRPr>
                <a:solidFill>
                  <a:schemeClr val="tx1"/>
                </a:solidFill>
                <a:latin typeface="Arial" charset="0"/>
              </a:defRPr>
            </a:lvl7pPr>
            <a:lvl8pPr marL="3429000" indent="-228600" eaLnBrk="0" fontAlgn="base" hangingPunct="0">
              <a:spcBef>
                <a:spcPct val="50000"/>
              </a:spcBef>
              <a:spcAft>
                <a:spcPct val="0"/>
              </a:spcAft>
              <a:defRPr>
                <a:solidFill>
                  <a:schemeClr val="tx1"/>
                </a:solidFill>
                <a:latin typeface="Arial" charset="0"/>
              </a:defRPr>
            </a:lvl8pPr>
            <a:lvl9pPr marL="3886200" indent="-228600" eaLnBrk="0" fontAlgn="base" hangingPunct="0">
              <a:spcBef>
                <a:spcPct val="50000"/>
              </a:spcBef>
              <a:spcAft>
                <a:spcPct val="0"/>
              </a:spcAft>
              <a:defRPr>
                <a:solidFill>
                  <a:schemeClr val="tx1"/>
                </a:solidFill>
                <a:latin typeface="Arial" charset="0"/>
              </a:defRPr>
            </a:lvl9pPr>
          </a:lstStyle>
          <a:p>
            <a:pPr eaLnBrk="1" hangingPunct="1"/>
            <a:r>
              <a:rPr lang="en-US" sz="2000" i="1" dirty="0">
                <a:solidFill>
                  <a:schemeClr val="accent2"/>
                </a:solidFill>
                <a:latin typeface="Cambria Math" pitchFamily="18" charset="0"/>
                <a:ea typeface="Cambria Math" pitchFamily="18" charset="0"/>
              </a:rPr>
              <a:t>…</a:t>
            </a:r>
          </a:p>
        </p:txBody>
      </p:sp>
      <mc:AlternateContent xmlns:mc="http://schemas.openxmlformats.org/markup-compatibility/2006" xmlns:a14="http://schemas.microsoft.com/office/drawing/2010/main">
        <mc:Choice Requires="a14">
          <p:sp>
            <p:nvSpPr>
              <p:cNvPr id="42" name="TextBox 41"/>
              <p:cNvSpPr txBox="1"/>
              <p:nvPr/>
            </p:nvSpPr>
            <p:spPr>
              <a:xfrm>
                <a:off x="3200400" y="5638800"/>
                <a:ext cx="2629451" cy="87921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14:m>
                  <m:oMathPara xmlns:m="http://schemas.openxmlformats.org/officeDocument/2006/math">
                    <m:oMathParaPr>
                      <m:jc m:val="centerGroup"/>
                    </m:oMathParaPr>
                    <m:oMath xmlns:m="http://schemas.openxmlformats.org/officeDocument/2006/math">
                      <m:bar>
                        <m:barPr>
                          <m:pos m:val="top"/>
                          <m:ctrlPr>
                            <a:rPr lang="en-US" sz="2000" b="0" i="1" smtClean="0">
                              <a:solidFill>
                                <a:schemeClr val="accent2"/>
                              </a:solidFill>
                              <a:latin typeface="Cambria Math" panose="02040503050406030204" pitchFamily="18" charset="0"/>
                            </a:rPr>
                          </m:ctrlPr>
                        </m:barPr>
                        <m:e>
                          <m:sSub>
                            <m:sSubPr>
                              <m:ctrlPr>
                                <a:rPr lang="en-US" sz="2000" b="0" i="1" smtClean="0">
                                  <a:solidFill>
                                    <a:schemeClr val="accent2"/>
                                  </a:solidFill>
                                  <a:latin typeface="Cambria Math" panose="02040503050406030204" pitchFamily="18" charset="0"/>
                                </a:rPr>
                              </m:ctrlPr>
                            </m:sSubPr>
                            <m:e>
                              <m:r>
                                <a:rPr lang="en-US" sz="2000" b="0" i="1" smtClean="0">
                                  <a:solidFill>
                                    <a:schemeClr val="accent2"/>
                                  </a:solidFill>
                                  <a:latin typeface="Cambria Math"/>
                                </a:rPr>
                                <m:t>𝑝</m:t>
                              </m:r>
                            </m:e>
                            <m:sub>
                              <m:sSub>
                                <m:sSubPr>
                                  <m:ctrlPr>
                                    <a:rPr lang="en-US" sz="2000" b="0" i="1" smtClean="0">
                                      <a:solidFill>
                                        <a:schemeClr val="accent2"/>
                                      </a:solidFill>
                                      <a:latin typeface="Cambria Math" panose="02040503050406030204" pitchFamily="18" charset="0"/>
                                    </a:rPr>
                                  </m:ctrlPr>
                                </m:sSubPr>
                                <m:e>
                                  <m:r>
                                    <a:rPr lang="en-US" sz="2000" b="0" i="1" smtClean="0">
                                      <a:solidFill>
                                        <a:schemeClr val="accent2"/>
                                      </a:solidFill>
                                      <a:latin typeface="Cambria Math"/>
                                    </a:rPr>
                                    <m:t>𝑤</m:t>
                                  </m:r>
                                </m:e>
                                <m:sub>
                                  <m:r>
                                    <a:rPr lang="en-US" sz="2000" b="0" i="1" smtClean="0">
                                      <a:solidFill>
                                        <a:schemeClr val="accent2"/>
                                      </a:solidFill>
                                      <a:latin typeface="Cambria Math"/>
                                    </a:rPr>
                                    <m:t>𝑖</m:t>
                                  </m:r>
                                </m:sub>
                              </m:sSub>
                            </m:sub>
                          </m:sSub>
                        </m:e>
                      </m:bar>
                      <m:r>
                        <a:rPr lang="en-US" sz="2000" b="0" i="1" smtClean="0">
                          <a:solidFill>
                            <a:schemeClr val="accent2"/>
                          </a:solidFill>
                          <a:latin typeface="Cambria Math"/>
                        </a:rPr>
                        <m:t>=</m:t>
                      </m:r>
                      <m:f>
                        <m:fPr>
                          <m:ctrlPr>
                            <a:rPr lang="en-US" sz="2000" b="0" i="1" smtClean="0">
                              <a:solidFill>
                                <a:schemeClr val="accent2"/>
                              </a:solidFill>
                              <a:latin typeface="Cambria Math" panose="02040503050406030204" pitchFamily="18" charset="0"/>
                            </a:rPr>
                          </m:ctrlPr>
                        </m:fPr>
                        <m:num>
                          <m:r>
                            <a:rPr lang="en-US" sz="2000" b="0" i="1" smtClean="0">
                              <a:solidFill>
                                <a:schemeClr val="accent2"/>
                              </a:solidFill>
                              <a:latin typeface="Cambria Math"/>
                            </a:rPr>
                            <m:t>1</m:t>
                          </m:r>
                        </m:num>
                        <m:den>
                          <m:r>
                            <a:rPr lang="en-US" sz="2000" b="0" i="1" smtClean="0">
                              <a:solidFill>
                                <a:schemeClr val="accent2"/>
                              </a:solidFill>
                              <a:latin typeface="Cambria Math"/>
                            </a:rPr>
                            <m:t>|</m:t>
                          </m:r>
                          <m:sSub>
                            <m:sSubPr>
                              <m:ctrlPr>
                                <a:rPr lang="en-US" sz="2000" b="0" i="1" smtClean="0">
                                  <a:solidFill>
                                    <a:schemeClr val="accent2"/>
                                  </a:solidFill>
                                  <a:latin typeface="Cambria Math" panose="02040503050406030204" pitchFamily="18" charset="0"/>
                                </a:rPr>
                              </m:ctrlPr>
                            </m:sSubPr>
                            <m:e>
                              <m:r>
                                <a:rPr lang="en-US" sz="2000" b="0" i="1" smtClean="0">
                                  <a:solidFill>
                                    <a:schemeClr val="accent2"/>
                                  </a:solidFill>
                                  <a:latin typeface="Cambria Math"/>
                                </a:rPr>
                                <m:t>𝑊</m:t>
                              </m:r>
                            </m:e>
                            <m:sub>
                              <m:r>
                                <a:rPr lang="en-US" sz="2000" b="0" i="1" smtClean="0">
                                  <a:solidFill>
                                    <a:schemeClr val="accent2"/>
                                  </a:solidFill>
                                  <a:latin typeface="Cambria Math"/>
                                </a:rPr>
                                <m:t>𝑖</m:t>
                              </m:r>
                            </m:sub>
                          </m:sSub>
                          <m:r>
                            <a:rPr lang="en-US" sz="2000" b="0" i="1" smtClean="0">
                              <a:solidFill>
                                <a:schemeClr val="accent2"/>
                              </a:solidFill>
                              <a:latin typeface="Cambria Math"/>
                            </a:rPr>
                            <m:t>|</m:t>
                          </m:r>
                        </m:den>
                      </m:f>
                      <m:nary>
                        <m:naryPr>
                          <m:chr m:val="∑"/>
                          <m:supHide m:val="on"/>
                          <m:ctrlPr>
                            <a:rPr lang="en-US" sz="2000" b="0" i="1" smtClean="0">
                              <a:solidFill>
                                <a:schemeClr val="accent2"/>
                              </a:solidFill>
                              <a:latin typeface="Cambria Math" panose="02040503050406030204" pitchFamily="18" charset="0"/>
                            </a:rPr>
                          </m:ctrlPr>
                        </m:naryPr>
                        <m:sub>
                          <m:r>
                            <m:rPr>
                              <m:brk m:alnAt="7"/>
                            </m:rPr>
                            <a:rPr lang="en-US" sz="2000" b="0" i="1" smtClean="0">
                              <a:solidFill>
                                <a:schemeClr val="accent2"/>
                              </a:solidFill>
                              <a:latin typeface="Cambria Math"/>
                            </a:rPr>
                            <m:t>𝑟</m:t>
                          </m:r>
                          <m:r>
                            <a:rPr lang="en-US" sz="2000" b="0" i="1" smtClean="0">
                              <a:solidFill>
                                <a:schemeClr val="accent2"/>
                              </a:solidFill>
                              <a:latin typeface="Cambria Math"/>
                              <a:ea typeface="Cambria Math"/>
                            </a:rPr>
                            <m:t>∈</m:t>
                          </m:r>
                          <m:sSub>
                            <m:sSubPr>
                              <m:ctrlPr>
                                <a:rPr lang="en-US" sz="2000" b="0" i="1" smtClean="0">
                                  <a:solidFill>
                                    <a:schemeClr val="accent2"/>
                                  </a:solidFill>
                                  <a:latin typeface="Cambria Math" panose="02040503050406030204" pitchFamily="18" charset="0"/>
                                  <a:ea typeface="Cambria Math"/>
                                </a:rPr>
                              </m:ctrlPr>
                            </m:sSubPr>
                            <m:e>
                              <m:r>
                                <a:rPr lang="en-US" sz="2000" b="0" i="1" smtClean="0">
                                  <a:solidFill>
                                    <a:schemeClr val="accent2"/>
                                  </a:solidFill>
                                  <a:latin typeface="Cambria Math"/>
                                  <a:ea typeface="Cambria Math"/>
                                </a:rPr>
                                <m:t>𝑊</m:t>
                              </m:r>
                            </m:e>
                            <m:sub>
                              <m:r>
                                <a:rPr lang="en-US" sz="2000" b="0" i="1" smtClean="0">
                                  <a:solidFill>
                                    <a:schemeClr val="accent2"/>
                                  </a:solidFill>
                                  <a:latin typeface="Cambria Math"/>
                                  <a:ea typeface="Cambria Math"/>
                                </a:rPr>
                                <m:t>𝑖</m:t>
                              </m:r>
                            </m:sub>
                          </m:sSub>
                        </m:sub>
                        <m:sup/>
                        <m:e>
                          <m:sSub>
                            <m:sSubPr>
                              <m:ctrlPr>
                                <a:rPr lang="en-US" sz="2000" b="0" i="1" smtClean="0">
                                  <a:solidFill>
                                    <a:schemeClr val="accent2"/>
                                  </a:solidFill>
                                  <a:latin typeface="Cambria Math" panose="02040503050406030204" pitchFamily="18" charset="0"/>
                                </a:rPr>
                              </m:ctrlPr>
                            </m:sSubPr>
                            <m:e>
                              <m:r>
                                <a:rPr lang="en-US" sz="2000" b="0" i="1" smtClean="0">
                                  <a:solidFill>
                                    <a:schemeClr val="accent2"/>
                                  </a:solidFill>
                                  <a:latin typeface="Cambria Math"/>
                                </a:rPr>
                                <m:t>𝑝</m:t>
                              </m:r>
                            </m:e>
                            <m:sub>
                              <m:r>
                                <a:rPr lang="en-US" sz="2000" b="0" i="1" smtClean="0">
                                  <a:solidFill>
                                    <a:schemeClr val="accent2"/>
                                  </a:solidFill>
                                  <a:latin typeface="Cambria Math"/>
                                </a:rPr>
                                <m:t>𝑟</m:t>
                              </m:r>
                            </m:sub>
                          </m:sSub>
                        </m:e>
                      </m:nary>
                    </m:oMath>
                  </m:oMathPara>
                </a14:m>
                <a:endParaRPr lang="en-US" sz="2000" dirty="0">
                  <a:solidFill>
                    <a:schemeClr val="accent2"/>
                  </a:solidFill>
                </a:endParaRPr>
              </a:p>
            </p:txBody>
          </p:sp>
        </mc:Choice>
        <mc:Fallback xmlns="">
          <p:sp>
            <p:nvSpPr>
              <p:cNvPr id="42" name="TextBox 41"/>
              <p:cNvSpPr txBox="1">
                <a:spLocks noRot="1" noChangeAspect="1" noMove="1" noResize="1" noEditPoints="1" noAdjustHandles="1" noChangeArrowheads="1" noChangeShapeType="1" noTextEdit="1"/>
              </p:cNvSpPr>
              <p:nvPr/>
            </p:nvSpPr>
            <p:spPr>
              <a:xfrm>
                <a:off x="3200400" y="5638800"/>
                <a:ext cx="2629451" cy="879215"/>
              </a:xfrm>
              <a:prstGeom prst="rect">
                <a:avLst/>
              </a:prstGeom>
              <a:blipFill rotWithShape="1">
                <a:blip r:embed="rId4"/>
                <a:stretch>
                  <a:fillRect/>
                </a:stretch>
              </a:blipFill>
            </p:spPr>
            <p:txBody>
              <a:bodyPr/>
              <a:lstStyle/>
              <a:p>
                <a:r>
                  <a:rPr lang="en-US">
                    <a:noFill/>
                  </a:rPr>
                  <a:t> </a:t>
                </a:r>
              </a:p>
            </p:txBody>
          </p:sp>
        </mc:Fallback>
      </mc:AlternateContent>
      <p:grpSp>
        <p:nvGrpSpPr>
          <p:cNvPr id="51" name="Group 50"/>
          <p:cNvGrpSpPr/>
          <p:nvPr/>
        </p:nvGrpSpPr>
        <p:grpSpPr>
          <a:xfrm>
            <a:off x="1261034" y="4162708"/>
            <a:ext cx="600421" cy="457448"/>
            <a:chOff x="609600" y="2819400"/>
            <a:chExt cx="600421" cy="457448"/>
          </a:xfrm>
        </p:grpSpPr>
        <p:sp>
          <p:nvSpPr>
            <p:cNvPr id="43" name="Rounded Rectangle 42"/>
            <p:cNvSpPr/>
            <p:nvPr/>
          </p:nvSpPr>
          <p:spPr bwMode="auto">
            <a:xfrm>
              <a:off x="682159" y="2819648"/>
              <a:ext cx="428244" cy="457200"/>
            </a:xfrm>
            <a:prstGeom prst="roundRect">
              <a:avLst/>
            </a:prstGeom>
            <a:solidFill>
              <a:schemeClr val="bg1"/>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accent2"/>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4" name="TextBox 43"/>
                <p:cNvSpPr txBox="1"/>
                <p:nvPr/>
              </p:nvSpPr>
              <p:spPr>
                <a:xfrm>
                  <a:off x="609600" y="2819400"/>
                  <a:ext cx="600421" cy="3931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bar>
                          <m:barPr>
                            <m:pos m:val="top"/>
                            <m:ctrlPr>
                              <a:rPr lang="en-US" i="1" smtClean="0">
                                <a:latin typeface="Cambria Math" panose="02040503050406030204" pitchFamily="18" charset="0"/>
                              </a:rPr>
                            </m:ctrlPr>
                          </m:barPr>
                          <m:e>
                            <m:sSub>
                              <m:sSubPr>
                                <m:ctrlPr>
                                  <a:rPr lang="en-US" i="1" smtClean="0">
                                    <a:latin typeface="Cambria Math" panose="02040503050406030204" pitchFamily="18" charset="0"/>
                                  </a:rPr>
                                </m:ctrlPr>
                              </m:sSubPr>
                              <m:e>
                                <m:r>
                                  <a:rPr lang="en-US" b="0" i="1" smtClean="0">
                                    <a:latin typeface="Cambria Math"/>
                                  </a:rPr>
                                  <m:t>𝑝</m:t>
                                </m:r>
                              </m:e>
                              <m:sub>
                                <m:sSub>
                                  <m:sSubPr>
                                    <m:ctrlPr>
                                      <a:rPr lang="en-US" i="1" smtClean="0">
                                        <a:latin typeface="Cambria Math" panose="02040503050406030204" pitchFamily="18" charset="0"/>
                                      </a:rPr>
                                    </m:ctrlPr>
                                  </m:sSubPr>
                                  <m:e>
                                    <m:r>
                                      <a:rPr lang="en-US" b="0" i="1" smtClean="0">
                                        <a:latin typeface="Cambria Math"/>
                                      </a:rPr>
                                      <m:t>𝑤</m:t>
                                    </m:r>
                                  </m:e>
                                  <m:sub>
                                    <m:r>
                                      <a:rPr lang="en-US" b="0" i="1" smtClean="0">
                                        <a:latin typeface="Cambria Math"/>
                                      </a:rPr>
                                      <m:t>1</m:t>
                                    </m:r>
                                  </m:sub>
                                </m:sSub>
                              </m:sub>
                            </m:sSub>
                          </m:e>
                        </m:bar>
                      </m:oMath>
                    </m:oMathPara>
                  </a14:m>
                  <a:endParaRPr lang="en-US" dirty="0"/>
                </a:p>
              </p:txBody>
            </p:sp>
          </mc:Choice>
          <mc:Fallback xmlns="">
            <p:sp>
              <p:nvSpPr>
                <p:cNvPr id="44" name="TextBox 43"/>
                <p:cNvSpPr txBox="1">
                  <a:spLocks noRot="1" noChangeAspect="1" noMove="1" noResize="1" noEditPoints="1" noAdjustHandles="1" noChangeArrowheads="1" noChangeShapeType="1" noTextEdit="1"/>
                </p:cNvSpPr>
                <p:nvPr/>
              </p:nvSpPr>
              <p:spPr>
                <a:xfrm>
                  <a:off x="609600" y="2819400"/>
                  <a:ext cx="600421" cy="393121"/>
                </a:xfrm>
                <a:prstGeom prst="rect">
                  <a:avLst/>
                </a:prstGeom>
                <a:blipFill rotWithShape="1">
                  <a:blip r:embed="rId5"/>
                  <a:stretch>
                    <a:fillRect b="-1563"/>
                  </a:stretch>
                </a:blipFill>
              </p:spPr>
              <p:txBody>
                <a:bodyPr/>
                <a:lstStyle/>
                <a:p>
                  <a:r>
                    <a:rPr lang="en-US">
                      <a:noFill/>
                    </a:rPr>
                    <a:t> </a:t>
                  </a:r>
                </a:p>
              </p:txBody>
            </p:sp>
          </mc:Fallback>
        </mc:AlternateContent>
      </p:grpSp>
      <p:grpSp>
        <p:nvGrpSpPr>
          <p:cNvPr id="52" name="Group 51"/>
          <p:cNvGrpSpPr/>
          <p:nvPr/>
        </p:nvGrpSpPr>
        <p:grpSpPr>
          <a:xfrm>
            <a:off x="1761779" y="4162956"/>
            <a:ext cx="600421" cy="457448"/>
            <a:chOff x="1990379" y="3886200"/>
            <a:chExt cx="600421" cy="457448"/>
          </a:xfrm>
        </p:grpSpPr>
        <p:sp>
          <p:nvSpPr>
            <p:cNvPr id="45" name="Rounded Rectangle 44"/>
            <p:cNvSpPr/>
            <p:nvPr/>
          </p:nvSpPr>
          <p:spPr bwMode="auto">
            <a:xfrm>
              <a:off x="2062938" y="3886448"/>
              <a:ext cx="428244" cy="457200"/>
            </a:xfrm>
            <a:prstGeom prst="roundRect">
              <a:avLst/>
            </a:prstGeom>
            <a:solidFill>
              <a:schemeClr val="bg1"/>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accent2"/>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6" name="TextBox 45"/>
                <p:cNvSpPr txBox="1"/>
                <p:nvPr/>
              </p:nvSpPr>
              <p:spPr>
                <a:xfrm>
                  <a:off x="1990379" y="3886200"/>
                  <a:ext cx="600421" cy="3931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bar>
                          <m:barPr>
                            <m:pos m:val="top"/>
                            <m:ctrlPr>
                              <a:rPr lang="en-US" i="1" smtClean="0">
                                <a:latin typeface="Cambria Math" panose="02040503050406030204" pitchFamily="18" charset="0"/>
                              </a:rPr>
                            </m:ctrlPr>
                          </m:barPr>
                          <m:e>
                            <m:sSub>
                              <m:sSubPr>
                                <m:ctrlPr>
                                  <a:rPr lang="en-US" i="1" smtClean="0">
                                    <a:latin typeface="Cambria Math" panose="02040503050406030204" pitchFamily="18" charset="0"/>
                                  </a:rPr>
                                </m:ctrlPr>
                              </m:sSubPr>
                              <m:e>
                                <m:r>
                                  <a:rPr lang="en-US" b="0" i="1" smtClean="0">
                                    <a:latin typeface="Cambria Math"/>
                                  </a:rPr>
                                  <m:t>𝑝</m:t>
                                </m:r>
                              </m:e>
                              <m:sub>
                                <m:sSub>
                                  <m:sSubPr>
                                    <m:ctrlPr>
                                      <a:rPr lang="en-US" i="1" smtClean="0">
                                        <a:latin typeface="Cambria Math" panose="02040503050406030204" pitchFamily="18" charset="0"/>
                                      </a:rPr>
                                    </m:ctrlPr>
                                  </m:sSubPr>
                                  <m:e>
                                    <m:r>
                                      <a:rPr lang="en-US" b="0" i="1" smtClean="0">
                                        <a:latin typeface="Cambria Math"/>
                                      </a:rPr>
                                      <m:t>𝑤</m:t>
                                    </m:r>
                                  </m:e>
                                  <m:sub>
                                    <m:r>
                                      <a:rPr lang="en-US" b="0" i="1" smtClean="0">
                                        <a:latin typeface="Cambria Math"/>
                                      </a:rPr>
                                      <m:t>2</m:t>
                                    </m:r>
                                  </m:sub>
                                </m:sSub>
                              </m:sub>
                            </m:sSub>
                          </m:e>
                        </m:bar>
                      </m:oMath>
                    </m:oMathPara>
                  </a14:m>
                  <a:endParaRPr lang="en-US" dirty="0"/>
                </a:p>
              </p:txBody>
            </p:sp>
          </mc:Choice>
          <mc:Fallback xmlns="">
            <p:sp>
              <p:nvSpPr>
                <p:cNvPr id="46" name="TextBox 45"/>
                <p:cNvSpPr txBox="1">
                  <a:spLocks noRot="1" noChangeAspect="1" noMove="1" noResize="1" noEditPoints="1" noAdjustHandles="1" noChangeArrowheads="1" noChangeShapeType="1" noTextEdit="1"/>
                </p:cNvSpPr>
                <p:nvPr/>
              </p:nvSpPr>
              <p:spPr>
                <a:xfrm>
                  <a:off x="1990379" y="3886200"/>
                  <a:ext cx="600421" cy="393121"/>
                </a:xfrm>
                <a:prstGeom prst="rect">
                  <a:avLst/>
                </a:prstGeom>
                <a:blipFill rotWithShape="1">
                  <a:blip r:embed="rId6"/>
                  <a:stretch>
                    <a:fillRect b="-1563"/>
                  </a:stretch>
                </a:blipFill>
              </p:spPr>
              <p:txBody>
                <a:bodyPr/>
                <a:lstStyle/>
                <a:p>
                  <a:r>
                    <a:rPr lang="en-US">
                      <a:noFill/>
                    </a:rPr>
                    <a:t> </a:t>
                  </a:r>
                </a:p>
              </p:txBody>
            </p:sp>
          </mc:Fallback>
        </mc:AlternateContent>
      </p:grpSp>
      <p:grpSp>
        <p:nvGrpSpPr>
          <p:cNvPr id="53" name="Group 52"/>
          <p:cNvGrpSpPr/>
          <p:nvPr/>
        </p:nvGrpSpPr>
        <p:grpSpPr>
          <a:xfrm>
            <a:off x="4217127" y="4162708"/>
            <a:ext cx="573362" cy="457448"/>
            <a:chOff x="4445727" y="3836127"/>
            <a:chExt cx="573362" cy="457448"/>
          </a:xfrm>
        </p:grpSpPr>
        <p:sp>
          <p:nvSpPr>
            <p:cNvPr id="47" name="Rounded Rectangle 46"/>
            <p:cNvSpPr/>
            <p:nvPr/>
          </p:nvSpPr>
          <p:spPr bwMode="auto">
            <a:xfrm>
              <a:off x="4518286" y="3836375"/>
              <a:ext cx="428244" cy="457200"/>
            </a:xfrm>
            <a:prstGeom prst="roundRect">
              <a:avLst/>
            </a:prstGeom>
            <a:solidFill>
              <a:schemeClr val="bg1"/>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accent2"/>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8" name="TextBox 47"/>
                <p:cNvSpPr txBox="1"/>
                <p:nvPr/>
              </p:nvSpPr>
              <p:spPr>
                <a:xfrm>
                  <a:off x="4445727" y="3836127"/>
                  <a:ext cx="573362" cy="39651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bar>
                          <m:barPr>
                            <m:pos m:val="top"/>
                            <m:ctrlPr>
                              <a:rPr lang="en-US" i="1" smtClean="0">
                                <a:latin typeface="Cambria Math" panose="02040503050406030204" pitchFamily="18" charset="0"/>
                              </a:rPr>
                            </m:ctrlPr>
                          </m:barPr>
                          <m:e>
                            <m:sSub>
                              <m:sSubPr>
                                <m:ctrlPr>
                                  <a:rPr lang="en-US" i="1" smtClean="0">
                                    <a:latin typeface="Cambria Math" panose="02040503050406030204" pitchFamily="18" charset="0"/>
                                  </a:rPr>
                                </m:ctrlPr>
                              </m:sSubPr>
                              <m:e>
                                <m:r>
                                  <a:rPr lang="en-US" b="0" i="1" smtClean="0">
                                    <a:latin typeface="Cambria Math"/>
                                  </a:rPr>
                                  <m:t>𝑝</m:t>
                                </m:r>
                              </m:e>
                              <m:sub>
                                <m:sSub>
                                  <m:sSubPr>
                                    <m:ctrlPr>
                                      <a:rPr lang="en-US" i="1" smtClean="0">
                                        <a:latin typeface="Cambria Math" panose="02040503050406030204" pitchFamily="18" charset="0"/>
                                      </a:rPr>
                                    </m:ctrlPr>
                                  </m:sSubPr>
                                  <m:e>
                                    <m:r>
                                      <a:rPr lang="en-US" b="0" i="1" smtClean="0">
                                        <a:latin typeface="Cambria Math"/>
                                      </a:rPr>
                                      <m:t>𝑤</m:t>
                                    </m:r>
                                  </m:e>
                                  <m:sub>
                                    <m:r>
                                      <a:rPr lang="en-US" b="0" i="1" smtClean="0">
                                        <a:latin typeface="Cambria Math"/>
                                      </a:rPr>
                                      <m:t>𝑖</m:t>
                                    </m:r>
                                  </m:sub>
                                </m:sSub>
                              </m:sub>
                            </m:sSub>
                          </m:e>
                        </m:bar>
                      </m:oMath>
                    </m:oMathPara>
                  </a14:m>
                  <a:endParaRPr lang="en-US" dirty="0"/>
                </a:p>
              </p:txBody>
            </p:sp>
          </mc:Choice>
          <mc:Fallback xmlns="">
            <p:sp>
              <p:nvSpPr>
                <p:cNvPr id="48" name="TextBox 47"/>
                <p:cNvSpPr txBox="1">
                  <a:spLocks noRot="1" noChangeAspect="1" noMove="1" noResize="1" noEditPoints="1" noAdjustHandles="1" noChangeArrowheads="1" noChangeShapeType="1" noTextEdit="1"/>
                </p:cNvSpPr>
                <p:nvPr/>
              </p:nvSpPr>
              <p:spPr>
                <a:xfrm>
                  <a:off x="4445727" y="3836127"/>
                  <a:ext cx="573362" cy="396519"/>
                </a:xfrm>
                <a:prstGeom prst="rect">
                  <a:avLst/>
                </a:prstGeom>
                <a:blipFill rotWithShape="1">
                  <a:blip r:embed="rId7"/>
                  <a:stretch>
                    <a:fillRect b="-1538"/>
                  </a:stretch>
                </a:blipFill>
              </p:spPr>
              <p:txBody>
                <a:bodyPr/>
                <a:lstStyle/>
                <a:p>
                  <a:r>
                    <a:rPr lang="en-US">
                      <a:noFill/>
                    </a:rPr>
                    <a:t> </a:t>
                  </a:r>
                </a:p>
              </p:txBody>
            </p:sp>
          </mc:Fallback>
        </mc:AlternateContent>
      </p:grpSp>
      <p:grpSp>
        <p:nvGrpSpPr>
          <p:cNvPr id="54" name="Group 53"/>
          <p:cNvGrpSpPr/>
          <p:nvPr/>
        </p:nvGrpSpPr>
        <p:grpSpPr>
          <a:xfrm>
            <a:off x="6740436" y="4162708"/>
            <a:ext cx="600421" cy="457448"/>
            <a:chOff x="6969036" y="3885952"/>
            <a:chExt cx="600421" cy="457448"/>
          </a:xfrm>
        </p:grpSpPr>
        <p:sp>
          <p:nvSpPr>
            <p:cNvPr id="49" name="Rounded Rectangle 48"/>
            <p:cNvSpPr/>
            <p:nvPr/>
          </p:nvSpPr>
          <p:spPr bwMode="auto">
            <a:xfrm>
              <a:off x="7041595" y="3886200"/>
              <a:ext cx="428244" cy="457200"/>
            </a:xfrm>
            <a:prstGeom prst="roundRect">
              <a:avLst/>
            </a:prstGeom>
            <a:solidFill>
              <a:schemeClr val="bg1"/>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accent2"/>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50" name="TextBox 49"/>
                <p:cNvSpPr txBox="1"/>
                <p:nvPr/>
              </p:nvSpPr>
              <p:spPr>
                <a:xfrm>
                  <a:off x="6969036" y="3885952"/>
                  <a:ext cx="600421" cy="3931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bar>
                          <m:barPr>
                            <m:pos m:val="top"/>
                            <m:ctrlPr>
                              <a:rPr lang="en-US" i="1" smtClean="0">
                                <a:latin typeface="Cambria Math" panose="02040503050406030204" pitchFamily="18" charset="0"/>
                              </a:rPr>
                            </m:ctrlPr>
                          </m:barPr>
                          <m:e>
                            <m:sSub>
                              <m:sSubPr>
                                <m:ctrlPr>
                                  <a:rPr lang="en-US" i="1" smtClean="0">
                                    <a:latin typeface="Cambria Math" panose="02040503050406030204" pitchFamily="18" charset="0"/>
                                  </a:rPr>
                                </m:ctrlPr>
                              </m:sSubPr>
                              <m:e>
                                <m:r>
                                  <a:rPr lang="en-US" b="0" i="1" smtClean="0">
                                    <a:latin typeface="Cambria Math"/>
                                  </a:rPr>
                                  <m:t>𝑝</m:t>
                                </m:r>
                              </m:e>
                              <m:sub>
                                <m:sSub>
                                  <m:sSubPr>
                                    <m:ctrlPr>
                                      <a:rPr lang="en-US" i="1" smtClean="0">
                                        <a:latin typeface="Cambria Math" panose="02040503050406030204" pitchFamily="18" charset="0"/>
                                      </a:rPr>
                                    </m:ctrlPr>
                                  </m:sSubPr>
                                  <m:e>
                                    <m:r>
                                      <a:rPr lang="en-US" b="0" i="1" smtClean="0">
                                        <a:latin typeface="Cambria Math"/>
                                      </a:rPr>
                                      <m:t>𝑤</m:t>
                                    </m:r>
                                  </m:e>
                                  <m:sub>
                                    <m:r>
                                      <a:rPr lang="en-US" b="0" i="1" smtClean="0">
                                        <a:latin typeface="Cambria Math"/>
                                      </a:rPr>
                                      <m:t>𝑐</m:t>
                                    </m:r>
                                  </m:sub>
                                </m:sSub>
                              </m:sub>
                            </m:sSub>
                          </m:e>
                        </m:bar>
                      </m:oMath>
                    </m:oMathPara>
                  </a14:m>
                  <a:endParaRPr lang="en-US" dirty="0"/>
                </a:p>
              </p:txBody>
            </p:sp>
          </mc:Choice>
          <mc:Fallback xmlns="">
            <p:sp>
              <p:nvSpPr>
                <p:cNvPr id="50" name="TextBox 49"/>
                <p:cNvSpPr txBox="1">
                  <a:spLocks noRot="1" noChangeAspect="1" noMove="1" noResize="1" noEditPoints="1" noAdjustHandles="1" noChangeArrowheads="1" noChangeShapeType="1" noTextEdit="1"/>
                </p:cNvSpPr>
                <p:nvPr/>
              </p:nvSpPr>
              <p:spPr>
                <a:xfrm>
                  <a:off x="6969036" y="3885952"/>
                  <a:ext cx="600421" cy="393121"/>
                </a:xfrm>
                <a:prstGeom prst="rect">
                  <a:avLst/>
                </a:prstGeom>
                <a:blipFill rotWithShape="1">
                  <a:blip r:embed="rId8"/>
                  <a:stretch>
                    <a:fillRect b="-1563"/>
                  </a:stretch>
                </a:blipFill>
              </p:spPr>
              <p:txBody>
                <a:bodyPr/>
                <a:lstStyle/>
                <a:p>
                  <a:r>
                    <a:rPr lang="en-US">
                      <a:noFill/>
                    </a:rPr>
                    <a:t> </a:t>
                  </a:r>
                </a:p>
              </p:txBody>
            </p:sp>
          </mc:Fallback>
        </mc:AlternateContent>
      </p:grpSp>
      <p:sp>
        <p:nvSpPr>
          <p:cNvPr id="55" name="Down Arrow 54"/>
          <p:cNvSpPr/>
          <p:nvPr/>
        </p:nvSpPr>
        <p:spPr bwMode="auto">
          <a:xfrm rot="10800000">
            <a:off x="4327030" y="3505200"/>
            <a:ext cx="279400" cy="362204"/>
          </a:xfrm>
          <a:prstGeom prst="downArrow">
            <a:avLst/>
          </a:prstGeom>
          <a:ln>
            <a:solidFill>
              <a:srgbClr val="0070C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spAutoFit/>
          </a:bodyPr>
          <a:lstStyle/>
          <a:p>
            <a:pPr marL="342900" marR="0" indent="-342900" algn="l" defTabSz="914400" rtl="0" eaLnBrk="1" fontAlgn="base" latinLnBrk="0" hangingPunct="1">
              <a:lnSpc>
                <a:spcPct val="100000"/>
              </a:lnSpc>
              <a:spcBef>
                <a:spcPct val="5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56" name="Line Callout 1 55"/>
          <p:cNvSpPr/>
          <p:nvPr/>
        </p:nvSpPr>
        <p:spPr bwMode="auto">
          <a:xfrm>
            <a:off x="5693101" y="3352800"/>
            <a:ext cx="1602336" cy="629835"/>
          </a:xfrm>
          <a:prstGeom prst="borderCallout1">
            <a:avLst>
              <a:gd name="adj1" fmla="val 49732"/>
              <a:gd name="adj2" fmla="val -463"/>
              <a:gd name="adj3" fmla="val 49285"/>
              <a:gd name="adj4" fmla="val -43329"/>
            </a:avLst>
          </a:prstGeom>
          <a:ln cap="sq" cmpd="sng">
            <a:solidFill>
              <a:srgbClr val="0070C0"/>
            </a:solidFill>
            <a:prstDash val="sysDash"/>
            <a:round/>
            <a:headEnd type="none" w="med" len="med"/>
            <a:tailEnd type="triangle" w="lg" len="med"/>
          </a:ln>
          <a:effectLst/>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R="0" indent="-342900" algn="ctr" defTabSz="914400" rtl="0" eaLnBrk="1" fontAlgn="base" latinLnBrk="0" hangingPunct="1">
              <a:lnSpc>
                <a:spcPct val="100000"/>
              </a:lnSpc>
              <a:spcBef>
                <a:spcPts val="0"/>
              </a:spcBef>
              <a:spcAft>
                <a:spcPct val="0"/>
              </a:spcAft>
              <a:buClrTx/>
              <a:buSzTx/>
              <a:buFontTx/>
              <a:buNone/>
              <a:tabLst/>
            </a:pPr>
            <a:r>
              <a:rPr lang="en-US" sz="2000" dirty="0" smtClean="0">
                <a:solidFill>
                  <a:srgbClr val="0070C0"/>
                </a:solidFill>
                <a:latin typeface="Cambria Math" pitchFamily="18" charset="0"/>
                <a:ea typeface="Cambria Math" pitchFamily="18" charset="0"/>
              </a:rPr>
              <a:t>K-means</a:t>
            </a:r>
          </a:p>
          <a:p>
            <a:pPr marR="0" indent="-342900" algn="ctr" defTabSz="914400" rtl="0" eaLnBrk="1" fontAlgn="base" latinLnBrk="0" hangingPunct="1">
              <a:lnSpc>
                <a:spcPct val="100000"/>
              </a:lnSpc>
              <a:spcBef>
                <a:spcPts val="0"/>
              </a:spcBef>
              <a:spcAft>
                <a:spcPct val="0"/>
              </a:spcAft>
              <a:buClrTx/>
              <a:buSzTx/>
              <a:buFontTx/>
              <a:buNone/>
              <a:tabLst/>
            </a:pPr>
            <a:r>
              <a:rPr lang="en-US" sz="2000" dirty="0" smtClean="0">
                <a:solidFill>
                  <a:srgbClr val="0070C0"/>
                </a:solidFill>
                <a:latin typeface="Cambria Math" pitchFamily="18" charset="0"/>
                <a:ea typeface="Cambria Math" pitchFamily="18" charset="0"/>
              </a:rPr>
              <a:t>clustering</a:t>
            </a:r>
          </a:p>
        </p:txBody>
      </p:sp>
      <p:sp>
        <p:nvSpPr>
          <p:cNvPr id="57" name="Line Callout 1 56"/>
          <p:cNvSpPr/>
          <p:nvPr/>
        </p:nvSpPr>
        <p:spPr bwMode="auto">
          <a:xfrm>
            <a:off x="7772400" y="4447521"/>
            <a:ext cx="794382" cy="629835"/>
          </a:xfrm>
          <a:prstGeom prst="borderCallout1">
            <a:avLst>
              <a:gd name="adj1" fmla="val 49732"/>
              <a:gd name="adj2" fmla="val -463"/>
              <a:gd name="adj3" fmla="val 49285"/>
              <a:gd name="adj4" fmla="val -43329"/>
            </a:avLst>
          </a:prstGeom>
          <a:ln cap="sq" cmpd="sng">
            <a:solidFill>
              <a:srgbClr val="0070C0"/>
            </a:solidFill>
            <a:prstDash val="sysDash"/>
            <a:round/>
            <a:headEnd type="none" w="med" len="med"/>
            <a:tailEnd type="triangle" w="lg" len="med"/>
          </a:ln>
          <a:effectLst/>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R="0" indent="-342900" algn="ctr" defTabSz="914400" rtl="0" eaLnBrk="1" fontAlgn="base" latinLnBrk="0" hangingPunct="1">
              <a:lnSpc>
                <a:spcPct val="100000"/>
              </a:lnSpc>
              <a:spcBef>
                <a:spcPts val="0"/>
              </a:spcBef>
              <a:spcAft>
                <a:spcPct val="0"/>
              </a:spcAft>
              <a:buClrTx/>
              <a:buSzTx/>
              <a:buFontTx/>
              <a:buNone/>
              <a:tabLst/>
            </a:pPr>
            <a:r>
              <a:rPr lang="en-US" sz="2000" dirty="0" smtClean="0">
                <a:solidFill>
                  <a:srgbClr val="0070C0"/>
                </a:solidFill>
                <a:latin typeface="Cambria Math" pitchFamily="18" charset="0"/>
                <a:ea typeface="Cambria Math" pitchFamily="18" charset="0"/>
              </a:rPr>
              <a:t>A day</a:t>
            </a:r>
          </a:p>
        </p:txBody>
      </p:sp>
    </p:spTree>
    <p:extLst>
      <p:ext uri="{BB962C8B-B14F-4D97-AF65-F5344CB8AC3E}">
        <p14:creationId xmlns:p14="http://schemas.microsoft.com/office/powerpoint/2010/main" val="3034596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500"/>
                                        <p:tgtEl>
                                          <p:spTgt spid="34"/>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5"/>
                                        </p:tgtEl>
                                        <p:attrNameLst>
                                          <p:attrName>style.visibility</p:attrName>
                                        </p:attrNameLst>
                                      </p:cBhvr>
                                      <p:to>
                                        <p:strVal val="visible"/>
                                      </p:to>
                                    </p:set>
                                    <p:animEffect transition="in" filter="fade">
                                      <p:cBhvr>
                                        <p:cTn id="20" dur="500"/>
                                        <p:tgtEl>
                                          <p:spTgt spid="35"/>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6"/>
                                        </p:tgtEl>
                                        <p:attrNameLst>
                                          <p:attrName>style.visibility</p:attrName>
                                        </p:attrNameLst>
                                      </p:cBhvr>
                                      <p:to>
                                        <p:strVal val="visible"/>
                                      </p:to>
                                    </p:set>
                                    <p:animEffect transition="in" filter="fade">
                                      <p:cBhvr>
                                        <p:cTn id="23" dur="500"/>
                                        <p:tgtEl>
                                          <p:spTgt spid="36"/>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7"/>
                                        </p:tgtEl>
                                        <p:attrNameLst>
                                          <p:attrName>style.visibility</p:attrName>
                                        </p:attrNameLst>
                                      </p:cBhvr>
                                      <p:to>
                                        <p:strVal val="visible"/>
                                      </p:to>
                                    </p:set>
                                    <p:animEffect transition="in" filter="fade">
                                      <p:cBhvr>
                                        <p:cTn id="26" dur="500"/>
                                        <p:tgtEl>
                                          <p:spTgt spid="37"/>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8"/>
                                        </p:tgtEl>
                                        <p:attrNameLst>
                                          <p:attrName>style.visibility</p:attrName>
                                        </p:attrNameLst>
                                      </p:cBhvr>
                                      <p:to>
                                        <p:strVal val="visible"/>
                                      </p:to>
                                    </p:set>
                                    <p:animEffect transition="in" filter="fade">
                                      <p:cBhvr>
                                        <p:cTn id="29" dur="500"/>
                                        <p:tgtEl>
                                          <p:spTgt spid="38"/>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500"/>
                                        <p:tgtEl>
                                          <p:spTgt spid="3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500"/>
                                        <p:tgtEl>
                                          <p:spTgt spid="26"/>
                                        </p:tgtEl>
                                      </p:cBhvr>
                                    </p:animEffect>
                                  </p:childTnLst>
                                </p:cTn>
                              </p:par>
                            </p:childTnLst>
                          </p:cTn>
                        </p:par>
                        <p:par>
                          <p:cTn id="38" fill="hold">
                            <p:stCondLst>
                              <p:cond delay="500"/>
                            </p:stCondLst>
                            <p:childTnLst>
                              <p:par>
                                <p:cTn id="39" presetID="10" presetClass="entr" presetSubtype="0" fill="hold" grpId="0" nodeType="afterEffect">
                                  <p:stCondLst>
                                    <p:cond delay="0"/>
                                  </p:stCondLst>
                                  <p:childTnLst>
                                    <p:set>
                                      <p:cBhvr>
                                        <p:cTn id="40" dur="1" fill="hold">
                                          <p:stCondLst>
                                            <p:cond delay="0"/>
                                          </p:stCondLst>
                                        </p:cTn>
                                        <p:tgtEl>
                                          <p:spTgt spid="57"/>
                                        </p:tgtEl>
                                        <p:attrNameLst>
                                          <p:attrName>style.visibility</p:attrName>
                                        </p:attrNameLst>
                                      </p:cBhvr>
                                      <p:to>
                                        <p:strVal val="visible"/>
                                      </p:to>
                                    </p:set>
                                    <p:animEffect transition="in" filter="fade">
                                      <p:cBhvr>
                                        <p:cTn id="41" dur="500"/>
                                        <p:tgtEl>
                                          <p:spTgt spid="57"/>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28"/>
                                        </p:tgtEl>
                                        <p:attrNameLst>
                                          <p:attrName>style.visibility</p:attrName>
                                        </p:attrNameLst>
                                      </p:cBhvr>
                                      <p:to>
                                        <p:strVal val="visible"/>
                                      </p:to>
                                    </p:set>
                                    <p:animEffect transition="in" filter="fade">
                                      <p:cBhvr>
                                        <p:cTn id="46" dur="500"/>
                                        <p:tgtEl>
                                          <p:spTgt spid="28"/>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fade">
                                      <p:cBhvr>
                                        <p:cTn id="49" dur="500"/>
                                        <p:tgtEl>
                                          <p:spTgt spid="29"/>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0"/>
                                        </p:tgtEl>
                                        <p:attrNameLst>
                                          <p:attrName>style.visibility</p:attrName>
                                        </p:attrNameLst>
                                      </p:cBhvr>
                                      <p:to>
                                        <p:strVal val="visible"/>
                                      </p:to>
                                    </p:set>
                                    <p:animEffect transition="in" filter="fade">
                                      <p:cBhvr>
                                        <p:cTn id="52" dur="500"/>
                                        <p:tgtEl>
                                          <p:spTgt spid="30"/>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fade">
                                      <p:cBhvr>
                                        <p:cTn id="55" dur="500"/>
                                        <p:tgtEl>
                                          <p:spTgt spid="31"/>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fade">
                                      <p:cBhvr>
                                        <p:cTn id="58" dur="500"/>
                                        <p:tgtEl>
                                          <p:spTgt spid="9"/>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3"/>
                                        </p:tgtEl>
                                        <p:attrNameLst>
                                          <p:attrName>style.visibility</p:attrName>
                                        </p:attrNameLst>
                                      </p:cBhvr>
                                      <p:to>
                                        <p:strVal val="visible"/>
                                      </p:to>
                                    </p:set>
                                    <p:animEffect transition="in" filter="fade">
                                      <p:cBhvr>
                                        <p:cTn id="61" dur="500"/>
                                        <p:tgtEl>
                                          <p:spTgt spid="13"/>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20"/>
                                        </p:tgtEl>
                                        <p:attrNameLst>
                                          <p:attrName>style.visibility</p:attrName>
                                        </p:attrNameLst>
                                      </p:cBhvr>
                                      <p:to>
                                        <p:strVal val="visible"/>
                                      </p:to>
                                    </p:set>
                                    <p:animEffect transition="in" filter="fade">
                                      <p:cBhvr>
                                        <p:cTn id="64" dur="500"/>
                                        <p:tgtEl>
                                          <p:spTgt spid="20"/>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fade">
                                      <p:cBhvr>
                                        <p:cTn id="67" dur="500"/>
                                        <p:tgtEl>
                                          <p:spTgt spid="21"/>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24"/>
                                        </p:tgtEl>
                                        <p:attrNameLst>
                                          <p:attrName>style.visibility</p:attrName>
                                        </p:attrNameLst>
                                      </p:cBhvr>
                                      <p:to>
                                        <p:strVal val="visible"/>
                                      </p:to>
                                    </p:set>
                                    <p:animEffect transition="in" filter="fade">
                                      <p:cBhvr>
                                        <p:cTn id="70" dur="500"/>
                                        <p:tgtEl>
                                          <p:spTgt spid="24"/>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10"/>
                                        </p:tgtEl>
                                        <p:attrNameLst>
                                          <p:attrName>style.visibility</p:attrName>
                                        </p:attrNameLst>
                                      </p:cBhvr>
                                      <p:to>
                                        <p:strVal val="visible"/>
                                      </p:to>
                                    </p:set>
                                    <p:animEffect transition="in" filter="fade">
                                      <p:cBhvr>
                                        <p:cTn id="73" dur="500"/>
                                        <p:tgtEl>
                                          <p:spTgt spid="10"/>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40"/>
                                        </p:tgtEl>
                                        <p:attrNameLst>
                                          <p:attrName>style.visibility</p:attrName>
                                        </p:attrNameLst>
                                      </p:cBhvr>
                                      <p:to>
                                        <p:strVal val="visible"/>
                                      </p:to>
                                    </p:set>
                                    <p:animEffect transition="in" filter="fade">
                                      <p:cBhvr>
                                        <p:cTn id="76" dur="500"/>
                                        <p:tgtEl>
                                          <p:spTgt spid="40"/>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41"/>
                                        </p:tgtEl>
                                        <p:attrNameLst>
                                          <p:attrName>style.visibility</p:attrName>
                                        </p:attrNameLst>
                                      </p:cBhvr>
                                      <p:to>
                                        <p:strVal val="visible"/>
                                      </p:to>
                                    </p:set>
                                    <p:animEffect transition="in" filter="fade">
                                      <p:cBhvr>
                                        <p:cTn id="79" dur="500"/>
                                        <p:tgtEl>
                                          <p:spTgt spid="41"/>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42"/>
                                        </p:tgtEl>
                                        <p:attrNameLst>
                                          <p:attrName>style.visibility</p:attrName>
                                        </p:attrNameLst>
                                      </p:cBhvr>
                                      <p:to>
                                        <p:strVal val="visible"/>
                                      </p:to>
                                    </p:set>
                                    <p:animEffect transition="in" filter="fade">
                                      <p:cBhvr>
                                        <p:cTn id="84" dur="500"/>
                                        <p:tgtEl>
                                          <p:spTgt spid="42"/>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nodeType="clickEffect">
                                  <p:stCondLst>
                                    <p:cond delay="0"/>
                                  </p:stCondLst>
                                  <p:childTnLst>
                                    <p:set>
                                      <p:cBhvr>
                                        <p:cTn id="88" dur="1" fill="hold">
                                          <p:stCondLst>
                                            <p:cond delay="0"/>
                                          </p:stCondLst>
                                        </p:cTn>
                                        <p:tgtEl>
                                          <p:spTgt spid="51"/>
                                        </p:tgtEl>
                                        <p:attrNameLst>
                                          <p:attrName>style.visibility</p:attrName>
                                        </p:attrNameLst>
                                      </p:cBhvr>
                                      <p:to>
                                        <p:strVal val="visible"/>
                                      </p:to>
                                    </p:set>
                                    <p:animEffect transition="in" filter="fade">
                                      <p:cBhvr>
                                        <p:cTn id="89" dur="500"/>
                                        <p:tgtEl>
                                          <p:spTgt spid="51"/>
                                        </p:tgtEl>
                                      </p:cBhvr>
                                    </p:animEffect>
                                  </p:childTnLst>
                                </p:cTn>
                              </p:par>
                              <p:par>
                                <p:cTn id="90" presetID="10" presetClass="entr" presetSubtype="0" fill="hold" nodeType="withEffect">
                                  <p:stCondLst>
                                    <p:cond delay="0"/>
                                  </p:stCondLst>
                                  <p:childTnLst>
                                    <p:set>
                                      <p:cBhvr>
                                        <p:cTn id="91" dur="1" fill="hold">
                                          <p:stCondLst>
                                            <p:cond delay="0"/>
                                          </p:stCondLst>
                                        </p:cTn>
                                        <p:tgtEl>
                                          <p:spTgt spid="52"/>
                                        </p:tgtEl>
                                        <p:attrNameLst>
                                          <p:attrName>style.visibility</p:attrName>
                                        </p:attrNameLst>
                                      </p:cBhvr>
                                      <p:to>
                                        <p:strVal val="visible"/>
                                      </p:to>
                                    </p:set>
                                    <p:animEffect transition="in" filter="fade">
                                      <p:cBhvr>
                                        <p:cTn id="92" dur="500"/>
                                        <p:tgtEl>
                                          <p:spTgt spid="52"/>
                                        </p:tgtEl>
                                      </p:cBhvr>
                                    </p:animEffect>
                                  </p:childTnLst>
                                </p:cTn>
                              </p:par>
                              <p:par>
                                <p:cTn id="93" presetID="10" presetClass="entr" presetSubtype="0" fill="hold" nodeType="withEffect">
                                  <p:stCondLst>
                                    <p:cond delay="0"/>
                                  </p:stCondLst>
                                  <p:childTnLst>
                                    <p:set>
                                      <p:cBhvr>
                                        <p:cTn id="94" dur="1" fill="hold">
                                          <p:stCondLst>
                                            <p:cond delay="0"/>
                                          </p:stCondLst>
                                        </p:cTn>
                                        <p:tgtEl>
                                          <p:spTgt spid="53"/>
                                        </p:tgtEl>
                                        <p:attrNameLst>
                                          <p:attrName>style.visibility</p:attrName>
                                        </p:attrNameLst>
                                      </p:cBhvr>
                                      <p:to>
                                        <p:strVal val="visible"/>
                                      </p:to>
                                    </p:set>
                                    <p:animEffect transition="in" filter="fade">
                                      <p:cBhvr>
                                        <p:cTn id="95" dur="500"/>
                                        <p:tgtEl>
                                          <p:spTgt spid="53"/>
                                        </p:tgtEl>
                                      </p:cBhvr>
                                    </p:animEffect>
                                  </p:childTnLst>
                                </p:cTn>
                              </p:par>
                              <p:par>
                                <p:cTn id="96" presetID="10" presetClass="entr" presetSubtype="0" fill="hold" nodeType="withEffect">
                                  <p:stCondLst>
                                    <p:cond delay="0"/>
                                  </p:stCondLst>
                                  <p:childTnLst>
                                    <p:set>
                                      <p:cBhvr>
                                        <p:cTn id="97" dur="1" fill="hold">
                                          <p:stCondLst>
                                            <p:cond delay="0"/>
                                          </p:stCondLst>
                                        </p:cTn>
                                        <p:tgtEl>
                                          <p:spTgt spid="54"/>
                                        </p:tgtEl>
                                        <p:attrNameLst>
                                          <p:attrName>style.visibility</p:attrName>
                                        </p:attrNameLst>
                                      </p:cBhvr>
                                      <p:to>
                                        <p:strVal val="visible"/>
                                      </p:to>
                                    </p:set>
                                    <p:animEffect transition="in" filter="fade">
                                      <p:cBhvr>
                                        <p:cTn id="98" dur="500"/>
                                        <p:tgtEl>
                                          <p:spTgt spid="54"/>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4" fill="hold" grpId="0" nodeType="clickEffect">
                                  <p:stCondLst>
                                    <p:cond delay="0"/>
                                  </p:stCondLst>
                                  <p:childTnLst>
                                    <p:set>
                                      <p:cBhvr>
                                        <p:cTn id="102" dur="1" fill="hold">
                                          <p:stCondLst>
                                            <p:cond delay="0"/>
                                          </p:stCondLst>
                                        </p:cTn>
                                        <p:tgtEl>
                                          <p:spTgt spid="55"/>
                                        </p:tgtEl>
                                        <p:attrNameLst>
                                          <p:attrName>style.visibility</p:attrName>
                                        </p:attrNameLst>
                                      </p:cBhvr>
                                      <p:to>
                                        <p:strVal val="visible"/>
                                      </p:to>
                                    </p:set>
                                    <p:animEffect transition="in" filter="wipe(down)">
                                      <p:cBhvr>
                                        <p:cTn id="103" dur="500"/>
                                        <p:tgtEl>
                                          <p:spTgt spid="55"/>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56"/>
                                        </p:tgtEl>
                                        <p:attrNameLst>
                                          <p:attrName>style.visibility</p:attrName>
                                        </p:attrNameLst>
                                      </p:cBhvr>
                                      <p:to>
                                        <p:strVal val="visible"/>
                                      </p:to>
                                    </p:set>
                                    <p:animEffect transition="in" filter="fade">
                                      <p:cBhvr>
                                        <p:cTn id="106" dur="500"/>
                                        <p:tgtEl>
                                          <p:spTgt spid="56"/>
                                        </p:tgtEl>
                                      </p:cBhvr>
                                    </p:animEffect>
                                  </p:childTnLst>
                                </p:cTn>
                              </p:par>
                            </p:childTnLst>
                          </p:cTn>
                        </p:par>
                      </p:childTnLst>
                    </p:cTn>
                  </p:par>
                  <p:par>
                    <p:cTn id="107" fill="hold">
                      <p:stCondLst>
                        <p:cond delay="indefinite"/>
                      </p:stCondLst>
                      <p:childTnLst>
                        <p:par>
                          <p:cTn id="108" fill="hold">
                            <p:stCondLst>
                              <p:cond delay="0"/>
                            </p:stCondLst>
                            <p:childTnLst>
                              <p:par>
                                <p:cTn id="109" presetID="26" presetClass="emph" presetSubtype="0" fill="hold" nodeType="clickEffect">
                                  <p:stCondLst>
                                    <p:cond delay="0"/>
                                  </p:stCondLst>
                                  <p:childTnLst>
                                    <p:animEffect transition="out" filter="fade">
                                      <p:cBhvr>
                                        <p:cTn id="110" dur="500" tmFilter="0, 0; .2, .5; .8, .5; 1, 0"/>
                                        <p:tgtEl>
                                          <p:spTgt spid="51"/>
                                        </p:tgtEl>
                                      </p:cBhvr>
                                    </p:animEffect>
                                    <p:animScale>
                                      <p:cBhvr>
                                        <p:cTn id="111" dur="250" autoRev="1" fill="hold"/>
                                        <p:tgtEl>
                                          <p:spTgt spid="51"/>
                                        </p:tgtEl>
                                      </p:cBhvr>
                                      <p:by x="105000" y="105000"/>
                                    </p:animScale>
                                  </p:childTnLst>
                                </p:cTn>
                              </p:par>
                              <p:par>
                                <p:cTn id="112" presetID="26" presetClass="emph" presetSubtype="0" fill="hold" nodeType="withEffect">
                                  <p:stCondLst>
                                    <p:cond delay="0"/>
                                  </p:stCondLst>
                                  <p:childTnLst>
                                    <p:animEffect transition="out" filter="fade">
                                      <p:cBhvr>
                                        <p:cTn id="113" dur="500" tmFilter="0, 0; .2, .5; .8, .5; 1, 0"/>
                                        <p:tgtEl>
                                          <p:spTgt spid="52"/>
                                        </p:tgtEl>
                                      </p:cBhvr>
                                    </p:animEffect>
                                    <p:animScale>
                                      <p:cBhvr>
                                        <p:cTn id="114" dur="250" autoRev="1" fill="hold"/>
                                        <p:tgtEl>
                                          <p:spTgt spid="52"/>
                                        </p:tgtEl>
                                      </p:cBhvr>
                                      <p:by x="105000" y="105000"/>
                                    </p:animScale>
                                  </p:childTnLst>
                                </p:cTn>
                              </p:par>
                              <p:par>
                                <p:cTn id="115" presetID="26" presetClass="emph" presetSubtype="0" fill="hold" nodeType="withEffect">
                                  <p:stCondLst>
                                    <p:cond delay="0"/>
                                  </p:stCondLst>
                                  <p:childTnLst>
                                    <p:animEffect transition="out" filter="fade">
                                      <p:cBhvr>
                                        <p:cTn id="116" dur="500" tmFilter="0, 0; .2, .5; .8, .5; 1, 0"/>
                                        <p:tgtEl>
                                          <p:spTgt spid="53"/>
                                        </p:tgtEl>
                                      </p:cBhvr>
                                    </p:animEffect>
                                    <p:animScale>
                                      <p:cBhvr>
                                        <p:cTn id="117" dur="250" autoRev="1" fill="hold"/>
                                        <p:tgtEl>
                                          <p:spTgt spid="53"/>
                                        </p:tgtEl>
                                      </p:cBhvr>
                                      <p:by x="105000" y="105000"/>
                                    </p:animScale>
                                  </p:childTnLst>
                                </p:cTn>
                              </p:par>
                              <p:par>
                                <p:cTn id="118" presetID="26" presetClass="emph" presetSubtype="0" fill="hold" nodeType="withEffect">
                                  <p:stCondLst>
                                    <p:cond delay="0"/>
                                  </p:stCondLst>
                                  <p:childTnLst>
                                    <p:animEffect transition="out" filter="fade">
                                      <p:cBhvr>
                                        <p:cTn id="119" dur="500" tmFilter="0, 0; .2, .5; .8, .5; 1, 0"/>
                                        <p:tgtEl>
                                          <p:spTgt spid="54"/>
                                        </p:tgtEl>
                                      </p:cBhvr>
                                    </p:animEffect>
                                    <p:animScale>
                                      <p:cBhvr>
                                        <p:cTn id="120" dur="250" autoRev="1" fill="hold"/>
                                        <p:tgtEl>
                                          <p:spTgt spid="5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9" grpId="0"/>
      <p:bldP spid="10" grpId="0"/>
      <p:bldP spid="13" grpId="0"/>
      <p:bldP spid="20" grpId="0"/>
      <p:bldP spid="21" grpId="0"/>
      <p:bldP spid="24" grpId="0"/>
      <p:bldP spid="26" grpId="0" animBg="1"/>
      <p:bldP spid="28" grpId="0" animBg="1"/>
      <p:bldP spid="29" grpId="0" animBg="1"/>
      <p:bldP spid="30" grpId="0" animBg="1"/>
      <p:bldP spid="31" grpId="0" animBg="1"/>
      <p:bldP spid="34" grpId="0" animBg="1"/>
      <p:bldP spid="35" grpId="0" animBg="1"/>
      <p:bldP spid="36" grpId="0" animBg="1"/>
      <p:bldP spid="37" grpId="0" animBg="1"/>
      <p:bldP spid="38" grpId="0" animBg="1"/>
      <p:bldP spid="39" grpId="0" animBg="1"/>
      <p:bldP spid="40" grpId="0"/>
      <p:bldP spid="41" grpId="0"/>
      <p:bldP spid="42" grpId="0" animBg="1"/>
      <p:bldP spid="55" grpId="0" animBg="1"/>
      <p:bldP spid="56" grpId="0" animBg="1"/>
      <p:bldP spid="5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User-specific </a:t>
            </a:r>
            <a:r>
              <a:rPr lang="en-US" dirty="0" smtClean="0"/>
              <a:t>Clustering</a:t>
            </a:r>
            <a:endParaRPr lang="en-US" dirty="0"/>
          </a:p>
        </p:txBody>
      </p:sp>
      <p:sp>
        <p:nvSpPr>
          <p:cNvPr id="3" name="Content Placeholder 2"/>
          <p:cNvSpPr>
            <a:spLocks noGrp="1"/>
          </p:cNvSpPr>
          <p:nvPr>
            <p:ph idx="1"/>
          </p:nvPr>
        </p:nvSpPr>
        <p:spPr/>
        <p:txBody>
          <a:bodyPr/>
          <a:lstStyle/>
          <a:p>
            <a:r>
              <a:rPr lang="en-US" dirty="0" smtClean="0"/>
              <a:t>Set of users clusters</a:t>
            </a:r>
            <a:endParaRPr lang="en-US" dirty="0"/>
          </a:p>
        </p:txBody>
      </p:sp>
      <p:sp>
        <p:nvSpPr>
          <p:cNvPr id="4" name="Date Placeholder 3"/>
          <p:cNvSpPr>
            <a:spLocks noGrp="1"/>
          </p:cNvSpPr>
          <p:nvPr>
            <p:ph type="dt" sz="half" idx="10"/>
          </p:nvPr>
        </p:nvSpPr>
        <p:spPr/>
        <p:txBody>
          <a:bodyPr/>
          <a:lstStyle/>
          <a:p>
            <a:pPr>
              <a:defRPr/>
            </a:pPr>
            <a:r>
              <a:rPr lang="en-US" smtClean="0"/>
              <a:t>ESEC/FSE, Saint Petersburg, Russia, 2013.</a:t>
            </a:r>
            <a:endParaRPr lang="hr-HR" dirty="0"/>
          </a:p>
        </p:txBody>
      </p:sp>
      <mc:AlternateContent xmlns:mc="http://schemas.openxmlformats.org/markup-compatibility/2006" xmlns:a14="http://schemas.microsoft.com/office/drawing/2010/main">
        <mc:Choice Requires="a14">
          <p:sp>
            <p:nvSpPr>
              <p:cNvPr id="6" name="TextBox 5"/>
              <p:cNvSpPr txBox="1"/>
              <p:nvPr/>
            </p:nvSpPr>
            <p:spPr>
              <a:xfrm>
                <a:off x="4742289" y="1885890"/>
                <a:ext cx="3055003" cy="400110"/>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pPr/>
                <a14:m>
                  <m:oMathPara xmlns:m="http://schemas.openxmlformats.org/officeDocument/2006/math">
                    <m:oMathParaPr>
                      <m:jc m:val="centerGroup"/>
                    </m:oMathParaPr>
                    <m:oMath xmlns:m="http://schemas.openxmlformats.org/officeDocument/2006/math">
                      <m:r>
                        <a:rPr lang="en-US" sz="2000" b="0" i="1" smtClean="0">
                          <a:solidFill>
                            <a:schemeClr val="accent2"/>
                          </a:solidFill>
                          <a:latin typeface="Cambria Math"/>
                        </a:rPr>
                        <m:t>𝑈</m:t>
                      </m:r>
                      <m:r>
                        <a:rPr lang="en-US" sz="2000" b="0" i="1" smtClean="0">
                          <a:solidFill>
                            <a:schemeClr val="accent2"/>
                          </a:solidFill>
                          <a:latin typeface="Cambria Math"/>
                        </a:rPr>
                        <m:t>={</m:t>
                      </m:r>
                      <m:sSub>
                        <m:sSubPr>
                          <m:ctrlPr>
                            <a:rPr lang="en-US" sz="2000" b="0" i="1" smtClean="0">
                              <a:solidFill>
                                <a:schemeClr val="accent2"/>
                              </a:solidFill>
                              <a:latin typeface="Cambria Math" panose="02040503050406030204" pitchFamily="18" charset="0"/>
                            </a:rPr>
                          </m:ctrlPr>
                        </m:sSubPr>
                        <m:e>
                          <m:r>
                            <a:rPr lang="en-US" sz="2000" b="0" i="1" smtClean="0">
                              <a:solidFill>
                                <a:schemeClr val="accent2"/>
                              </a:solidFill>
                              <a:latin typeface="Cambria Math"/>
                            </a:rPr>
                            <m:t>𝑢</m:t>
                          </m:r>
                        </m:e>
                        <m:sub>
                          <m:r>
                            <a:rPr lang="en-US" sz="2000" b="0" i="1" smtClean="0">
                              <a:solidFill>
                                <a:schemeClr val="accent2"/>
                              </a:solidFill>
                              <a:latin typeface="Cambria Math"/>
                            </a:rPr>
                            <m:t>1 </m:t>
                          </m:r>
                        </m:sub>
                      </m:sSub>
                      <m:r>
                        <a:rPr lang="en-US" sz="2000" b="0" i="1" smtClean="0">
                          <a:solidFill>
                            <a:schemeClr val="accent2"/>
                          </a:solidFill>
                          <a:latin typeface="Cambria Math"/>
                        </a:rPr>
                        <m:t>, </m:t>
                      </m:r>
                      <m:sSub>
                        <m:sSubPr>
                          <m:ctrlPr>
                            <a:rPr lang="en-US" sz="2000" b="0" i="1" smtClean="0">
                              <a:solidFill>
                                <a:schemeClr val="accent2"/>
                              </a:solidFill>
                              <a:latin typeface="Cambria Math" panose="02040503050406030204" pitchFamily="18" charset="0"/>
                            </a:rPr>
                          </m:ctrlPr>
                        </m:sSubPr>
                        <m:e>
                          <m:r>
                            <a:rPr lang="en-US" sz="2000" b="0" i="1" smtClean="0">
                              <a:solidFill>
                                <a:schemeClr val="accent2"/>
                              </a:solidFill>
                              <a:latin typeface="Cambria Math"/>
                            </a:rPr>
                            <m:t>𝑢</m:t>
                          </m:r>
                        </m:e>
                        <m:sub>
                          <m:r>
                            <a:rPr lang="en-US" sz="2000" b="0" i="1" smtClean="0">
                              <a:solidFill>
                                <a:schemeClr val="accent2"/>
                              </a:solidFill>
                              <a:latin typeface="Cambria Math"/>
                            </a:rPr>
                            <m:t>2</m:t>
                          </m:r>
                        </m:sub>
                      </m:sSub>
                      <m:r>
                        <a:rPr lang="en-US" sz="2000" b="0" i="1" smtClean="0">
                          <a:solidFill>
                            <a:schemeClr val="accent2"/>
                          </a:solidFill>
                          <a:latin typeface="Cambria Math"/>
                        </a:rPr>
                        <m:t>,…, </m:t>
                      </m:r>
                      <m:sSub>
                        <m:sSubPr>
                          <m:ctrlPr>
                            <a:rPr lang="en-US" sz="2000" b="0" i="1" smtClean="0">
                              <a:solidFill>
                                <a:schemeClr val="accent2"/>
                              </a:solidFill>
                              <a:latin typeface="Cambria Math" panose="02040503050406030204" pitchFamily="18" charset="0"/>
                            </a:rPr>
                          </m:ctrlPr>
                        </m:sSubPr>
                        <m:e>
                          <m:r>
                            <a:rPr lang="en-US" sz="2000" b="0" i="1" smtClean="0">
                              <a:solidFill>
                                <a:schemeClr val="accent2"/>
                              </a:solidFill>
                              <a:latin typeface="Cambria Math"/>
                            </a:rPr>
                            <m:t>𝑢</m:t>
                          </m:r>
                        </m:e>
                        <m:sub>
                          <m:r>
                            <a:rPr lang="en-US" sz="2000" b="0" i="1" smtClean="0">
                              <a:solidFill>
                                <a:schemeClr val="accent2"/>
                              </a:solidFill>
                              <a:latin typeface="Cambria Math"/>
                            </a:rPr>
                            <m:t>𝑖</m:t>
                          </m:r>
                        </m:sub>
                      </m:sSub>
                      <m:r>
                        <a:rPr lang="en-US" sz="2000" b="0" i="1" smtClean="0">
                          <a:solidFill>
                            <a:schemeClr val="accent2"/>
                          </a:solidFill>
                          <a:latin typeface="Cambria Math"/>
                        </a:rPr>
                        <m:t>,…,</m:t>
                      </m:r>
                      <m:sSub>
                        <m:sSubPr>
                          <m:ctrlPr>
                            <a:rPr lang="en-US" sz="2000" b="0" i="1" smtClean="0">
                              <a:solidFill>
                                <a:schemeClr val="accent2"/>
                              </a:solidFill>
                              <a:latin typeface="Cambria Math" panose="02040503050406030204" pitchFamily="18" charset="0"/>
                            </a:rPr>
                          </m:ctrlPr>
                        </m:sSubPr>
                        <m:e>
                          <m:r>
                            <a:rPr lang="en-US" sz="2000" b="0" i="1" smtClean="0">
                              <a:solidFill>
                                <a:schemeClr val="accent2"/>
                              </a:solidFill>
                              <a:latin typeface="Cambria Math"/>
                            </a:rPr>
                            <m:t>𝑢</m:t>
                          </m:r>
                        </m:e>
                        <m:sub>
                          <m:r>
                            <a:rPr lang="en-US" sz="2000" b="0" i="1" smtClean="0">
                              <a:solidFill>
                                <a:schemeClr val="accent2"/>
                              </a:solidFill>
                              <a:latin typeface="Cambria Math"/>
                            </a:rPr>
                            <m:t>𝑚</m:t>
                          </m:r>
                        </m:sub>
                      </m:sSub>
                      <m:r>
                        <a:rPr lang="en-US" sz="2000" b="0" i="1" smtClean="0">
                          <a:solidFill>
                            <a:schemeClr val="accent2"/>
                          </a:solidFill>
                          <a:latin typeface="Cambria Math"/>
                        </a:rPr>
                        <m:t>}</m:t>
                      </m:r>
                    </m:oMath>
                  </m:oMathPara>
                </a14:m>
                <a:endParaRPr lang="en-US" sz="2000" dirty="0">
                  <a:solidFill>
                    <a:schemeClr val="accent2"/>
                  </a:solidFill>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4742289" y="1885890"/>
                <a:ext cx="3055003" cy="400110"/>
              </a:xfrm>
              <a:prstGeom prst="rect">
                <a:avLst/>
              </a:prstGeom>
              <a:blipFill rotWithShape="1">
                <a:blip r:embed="rId3"/>
                <a:stretch>
                  <a:fillRect b="-12857"/>
                </a:stretch>
              </a:blipFill>
            </p:spPr>
            <p:txBody>
              <a:bodyPr/>
              <a:lstStyle/>
              <a:p>
                <a:r>
                  <a:rPr lang="en-US">
                    <a:noFill/>
                  </a:rPr>
                  <a:t> </a:t>
                </a:r>
              </a:p>
            </p:txBody>
          </p:sp>
        </mc:Fallback>
      </mc:AlternateContent>
      <p:sp>
        <p:nvSpPr>
          <p:cNvPr id="7" name="Rectangle 6"/>
          <p:cNvSpPr/>
          <p:nvPr/>
        </p:nvSpPr>
        <p:spPr bwMode="auto">
          <a:xfrm>
            <a:off x="4724400" y="25146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2000" b="0" i="1" u="none" strike="noStrike" cap="none" normalizeH="0" baseline="0" dirty="0" smtClean="0">
                <a:ln>
                  <a:noFill/>
                </a:ln>
                <a:solidFill>
                  <a:schemeClr val="accent2"/>
                </a:solidFill>
                <a:effectLst/>
                <a:latin typeface="Cambria Math" pitchFamily="18" charset="0"/>
                <a:ea typeface="Cambria Math" pitchFamily="18" charset="0"/>
              </a:rPr>
              <a:t>u</a:t>
            </a:r>
            <a:r>
              <a:rPr kumimoji="0" lang="en-US" sz="2000" b="0" i="1" u="none" strike="noStrike" cap="none" normalizeH="0" baseline="-25000" dirty="0" smtClean="0">
                <a:ln>
                  <a:noFill/>
                </a:ln>
                <a:solidFill>
                  <a:schemeClr val="accent2"/>
                </a:solidFill>
                <a:effectLst/>
                <a:latin typeface="Cambria Math" pitchFamily="18" charset="0"/>
                <a:ea typeface="Cambria Math" pitchFamily="18" charset="0"/>
              </a:rPr>
              <a:t>1</a:t>
            </a:r>
          </a:p>
        </p:txBody>
      </p:sp>
      <p:sp>
        <p:nvSpPr>
          <p:cNvPr id="8" name="Rectangle 7"/>
          <p:cNvSpPr/>
          <p:nvPr/>
        </p:nvSpPr>
        <p:spPr bwMode="auto">
          <a:xfrm>
            <a:off x="5218481" y="25146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indent="-342900" algn="ctr"/>
            <a:r>
              <a:rPr lang="en-US" i="1" dirty="0" smtClean="0">
                <a:solidFill>
                  <a:schemeClr val="accent2"/>
                </a:solidFill>
                <a:latin typeface="Cambria Math" pitchFamily="18" charset="0"/>
                <a:ea typeface="Cambria Math" pitchFamily="18" charset="0"/>
              </a:rPr>
              <a:t>u</a:t>
            </a:r>
            <a:r>
              <a:rPr lang="en-US" i="1" baseline="-25000" dirty="0" smtClean="0">
                <a:solidFill>
                  <a:schemeClr val="accent2"/>
                </a:solidFill>
                <a:latin typeface="Cambria Math" pitchFamily="18" charset="0"/>
                <a:ea typeface="Cambria Math" pitchFamily="18" charset="0"/>
              </a:rPr>
              <a:t>2</a:t>
            </a:r>
            <a:endParaRPr lang="en-US" i="1" baseline="-25000" dirty="0">
              <a:solidFill>
                <a:schemeClr val="accent2"/>
              </a:solidFill>
              <a:latin typeface="Cambria Math" pitchFamily="18" charset="0"/>
              <a:ea typeface="Cambria Math" pitchFamily="18" charset="0"/>
            </a:endParaRPr>
          </a:p>
        </p:txBody>
      </p:sp>
      <p:sp>
        <p:nvSpPr>
          <p:cNvPr id="9" name="Rectangle 8"/>
          <p:cNvSpPr/>
          <p:nvPr/>
        </p:nvSpPr>
        <p:spPr bwMode="auto">
          <a:xfrm>
            <a:off x="6209081" y="25146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indent="-342900" algn="ctr"/>
            <a:r>
              <a:rPr lang="en-US" i="1" dirty="0" err="1" smtClean="0">
                <a:solidFill>
                  <a:schemeClr val="accent2"/>
                </a:solidFill>
                <a:latin typeface="Cambria Math" pitchFamily="18" charset="0"/>
                <a:ea typeface="Cambria Math" pitchFamily="18" charset="0"/>
              </a:rPr>
              <a:t>u</a:t>
            </a:r>
            <a:r>
              <a:rPr lang="en-US" i="1" baseline="-25000" dirty="0" err="1" smtClean="0">
                <a:solidFill>
                  <a:schemeClr val="accent2"/>
                </a:solidFill>
                <a:latin typeface="Cambria Math" pitchFamily="18" charset="0"/>
                <a:ea typeface="Cambria Math" pitchFamily="18" charset="0"/>
              </a:rPr>
              <a:t>i</a:t>
            </a:r>
            <a:endParaRPr lang="en-US" i="1" baseline="-25000" dirty="0">
              <a:solidFill>
                <a:schemeClr val="accent2"/>
              </a:solidFill>
              <a:latin typeface="Cambria Math" pitchFamily="18" charset="0"/>
              <a:ea typeface="Cambria Math" pitchFamily="18" charset="0"/>
            </a:endParaRPr>
          </a:p>
        </p:txBody>
      </p:sp>
      <p:sp>
        <p:nvSpPr>
          <p:cNvPr id="10" name="Rectangle 9"/>
          <p:cNvSpPr/>
          <p:nvPr/>
        </p:nvSpPr>
        <p:spPr bwMode="auto">
          <a:xfrm>
            <a:off x="6705600" y="25146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accent2"/>
                </a:solidFill>
                <a:effectLst/>
                <a:latin typeface="Arial" charset="0"/>
              </a:rPr>
              <a:t>…</a:t>
            </a:r>
          </a:p>
        </p:txBody>
      </p:sp>
      <p:sp>
        <p:nvSpPr>
          <p:cNvPr id="11" name="Rectangle 10"/>
          <p:cNvSpPr/>
          <p:nvPr/>
        </p:nvSpPr>
        <p:spPr bwMode="auto">
          <a:xfrm>
            <a:off x="5715000" y="25146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accent2"/>
                </a:solidFill>
                <a:effectLst/>
                <a:latin typeface="Arial" charset="0"/>
              </a:rPr>
              <a:t>…</a:t>
            </a:r>
          </a:p>
        </p:txBody>
      </p:sp>
      <p:sp>
        <p:nvSpPr>
          <p:cNvPr id="12" name="Rectangle 11"/>
          <p:cNvSpPr/>
          <p:nvPr/>
        </p:nvSpPr>
        <p:spPr bwMode="auto">
          <a:xfrm>
            <a:off x="7199681" y="25146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indent="-342900" algn="ctr"/>
            <a:r>
              <a:rPr lang="en-US" i="1" dirty="0" smtClean="0">
                <a:solidFill>
                  <a:schemeClr val="accent2"/>
                </a:solidFill>
                <a:latin typeface="Cambria Math" pitchFamily="18" charset="0"/>
                <a:ea typeface="Cambria Math" pitchFamily="18" charset="0"/>
              </a:rPr>
              <a:t>u</a:t>
            </a:r>
            <a:r>
              <a:rPr lang="en-US" i="1" baseline="-25000" dirty="0" smtClean="0">
                <a:solidFill>
                  <a:schemeClr val="accent2"/>
                </a:solidFill>
                <a:latin typeface="Cambria Math" pitchFamily="18" charset="0"/>
                <a:ea typeface="Cambria Math" pitchFamily="18" charset="0"/>
              </a:rPr>
              <a:t>m</a:t>
            </a:r>
            <a:endParaRPr lang="en-US" i="1" baseline="-25000" dirty="0">
              <a:solidFill>
                <a:schemeClr val="accent2"/>
              </a:solidFill>
              <a:latin typeface="Cambria Math" pitchFamily="18" charset="0"/>
              <a:ea typeface="Cambria Math" pitchFamily="18" charset="0"/>
            </a:endParaRPr>
          </a:p>
        </p:txBody>
      </p:sp>
      <p:pic>
        <p:nvPicPr>
          <p:cNvPr id="13" name="Picture 12" descr="user-icon.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267200" y="5334000"/>
            <a:ext cx="720725"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descr="user-icon.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947362" y="5334000"/>
            <a:ext cx="720725"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descr="user-icon.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613275" y="4800600"/>
            <a:ext cx="720725"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descr="user-icon.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638800" y="5334000"/>
            <a:ext cx="720725"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6" descr="user-icon.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299075" y="4800600"/>
            <a:ext cx="720725"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7" descr="user-icon.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324600" y="5334000"/>
            <a:ext cx="720725"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8" descr="user-icon.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984875" y="4800600"/>
            <a:ext cx="720725"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Box 15"/>
          <p:cNvSpPr txBox="1">
            <a:spLocks noChangeArrowheads="1"/>
          </p:cNvSpPr>
          <p:nvPr/>
        </p:nvSpPr>
        <p:spPr bwMode="auto">
          <a:xfrm>
            <a:off x="6705600" y="4800600"/>
            <a:ext cx="45397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50000"/>
              </a:spcBef>
              <a:spcAft>
                <a:spcPct val="0"/>
              </a:spcAft>
              <a:defRPr>
                <a:solidFill>
                  <a:schemeClr val="tx1"/>
                </a:solidFill>
                <a:latin typeface="Arial" charset="0"/>
              </a:defRPr>
            </a:lvl6pPr>
            <a:lvl7pPr marL="2971800" indent="-228600" eaLnBrk="0" fontAlgn="base" hangingPunct="0">
              <a:spcBef>
                <a:spcPct val="50000"/>
              </a:spcBef>
              <a:spcAft>
                <a:spcPct val="0"/>
              </a:spcAft>
              <a:defRPr>
                <a:solidFill>
                  <a:schemeClr val="tx1"/>
                </a:solidFill>
                <a:latin typeface="Arial" charset="0"/>
              </a:defRPr>
            </a:lvl7pPr>
            <a:lvl8pPr marL="3429000" indent="-228600" eaLnBrk="0" fontAlgn="base" hangingPunct="0">
              <a:spcBef>
                <a:spcPct val="50000"/>
              </a:spcBef>
              <a:spcAft>
                <a:spcPct val="0"/>
              </a:spcAft>
              <a:defRPr>
                <a:solidFill>
                  <a:schemeClr val="tx1"/>
                </a:solidFill>
                <a:latin typeface="Arial" charset="0"/>
              </a:defRPr>
            </a:lvl8pPr>
            <a:lvl9pPr marL="3886200" indent="-228600" eaLnBrk="0" fontAlgn="base" hangingPunct="0">
              <a:spcBef>
                <a:spcPct val="50000"/>
              </a:spcBef>
              <a:spcAft>
                <a:spcPct val="0"/>
              </a:spcAft>
              <a:defRPr>
                <a:solidFill>
                  <a:schemeClr val="tx1"/>
                </a:solidFill>
                <a:latin typeface="Arial" charset="0"/>
              </a:defRPr>
            </a:lvl9pPr>
          </a:lstStyle>
          <a:p>
            <a:pPr eaLnBrk="1" hangingPunct="1"/>
            <a:r>
              <a:rPr lang="en-US" sz="2800" i="1" dirty="0">
                <a:solidFill>
                  <a:schemeClr val="accent2"/>
                </a:solidFill>
                <a:latin typeface="Cambria Math" pitchFamily="18" charset="0"/>
                <a:ea typeface="Cambria Math" pitchFamily="18" charset="0"/>
              </a:rPr>
              <a:t>…</a:t>
            </a:r>
          </a:p>
        </p:txBody>
      </p:sp>
      <p:pic>
        <p:nvPicPr>
          <p:cNvPr id="22" name="Picture 21" descr="user-icon.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502525" y="5334000"/>
            <a:ext cx="720725"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2" descr="user-icon.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162800" y="4800600"/>
            <a:ext cx="720725"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TextBox 15"/>
          <p:cNvSpPr txBox="1">
            <a:spLocks noChangeArrowheads="1"/>
          </p:cNvSpPr>
          <p:nvPr/>
        </p:nvSpPr>
        <p:spPr bwMode="auto">
          <a:xfrm>
            <a:off x="7010400" y="5334000"/>
            <a:ext cx="45397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50000"/>
              </a:spcBef>
              <a:spcAft>
                <a:spcPct val="0"/>
              </a:spcAft>
              <a:defRPr>
                <a:solidFill>
                  <a:schemeClr val="tx1"/>
                </a:solidFill>
                <a:latin typeface="Arial" charset="0"/>
              </a:defRPr>
            </a:lvl6pPr>
            <a:lvl7pPr marL="2971800" indent="-228600" eaLnBrk="0" fontAlgn="base" hangingPunct="0">
              <a:spcBef>
                <a:spcPct val="50000"/>
              </a:spcBef>
              <a:spcAft>
                <a:spcPct val="0"/>
              </a:spcAft>
              <a:defRPr>
                <a:solidFill>
                  <a:schemeClr val="tx1"/>
                </a:solidFill>
                <a:latin typeface="Arial" charset="0"/>
              </a:defRPr>
            </a:lvl7pPr>
            <a:lvl8pPr marL="3429000" indent="-228600" eaLnBrk="0" fontAlgn="base" hangingPunct="0">
              <a:spcBef>
                <a:spcPct val="50000"/>
              </a:spcBef>
              <a:spcAft>
                <a:spcPct val="0"/>
              </a:spcAft>
              <a:defRPr>
                <a:solidFill>
                  <a:schemeClr val="tx1"/>
                </a:solidFill>
                <a:latin typeface="Arial" charset="0"/>
              </a:defRPr>
            </a:lvl8pPr>
            <a:lvl9pPr marL="3886200" indent="-228600" eaLnBrk="0" fontAlgn="base" hangingPunct="0">
              <a:spcBef>
                <a:spcPct val="50000"/>
              </a:spcBef>
              <a:spcAft>
                <a:spcPct val="0"/>
              </a:spcAft>
              <a:defRPr>
                <a:solidFill>
                  <a:schemeClr val="tx1"/>
                </a:solidFill>
                <a:latin typeface="Arial" charset="0"/>
              </a:defRPr>
            </a:lvl9pPr>
          </a:lstStyle>
          <a:p>
            <a:pPr eaLnBrk="1" hangingPunct="1"/>
            <a:r>
              <a:rPr lang="en-US" sz="2800" i="1" dirty="0">
                <a:solidFill>
                  <a:schemeClr val="accent2"/>
                </a:solidFill>
                <a:latin typeface="Cambria Math" pitchFamily="18" charset="0"/>
                <a:ea typeface="Cambria Math" pitchFamily="18" charset="0"/>
              </a:rPr>
              <a:t>…</a:t>
            </a:r>
          </a:p>
        </p:txBody>
      </p:sp>
      <mc:AlternateContent xmlns:mc="http://schemas.openxmlformats.org/markup-compatibility/2006" xmlns:a14="http://schemas.microsoft.com/office/drawing/2010/main">
        <mc:Choice Requires="a14">
          <p:sp>
            <p:nvSpPr>
              <p:cNvPr id="25" name="TextBox 24"/>
              <p:cNvSpPr txBox="1"/>
              <p:nvPr/>
            </p:nvSpPr>
            <p:spPr>
              <a:xfrm>
                <a:off x="406914" y="2908371"/>
                <a:ext cx="3631686" cy="43165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en-US" sz="2000" b="0" i="1" smtClean="0">
                              <a:solidFill>
                                <a:schemeClr val="accent2"/>
                              </a:solidFill>
                              <a:latin typeface="Cambria Math" panose="02040503050406030204" pitchFamily="18" charset="0"/>
                            </a:rPr>
                          </m:ctrlPr>
                        </m:accPr>
                        <m:e>
                          <m:sSub>
                            <m:sSubPr>
                              <m:ctrlPr>
                                <a:rPr lang="en-US" sz="2000" b="0" i="1" smtClean="0">
                                  <a:solidFill>
                                    <a:schemeClr val="accent2"/>
                                  </a:solidFill>
                                  <a:latin typeface="Cambria Math" panose="02040503050406030204" pitchFamily="18" charset="0"/>
                                </a:rPr>
                              </m:ctrlPr>
                            </m:sSubPr>
                            <m:e>
                              <m:r>
                                <a:rPr lang="en-US" sz="2000" b="0" i="1" smtClean="0">
                                  <a:solidFill>
                                    <a:schemeClr val="accent2"/>
                                  </a:solidFill>
                                  <a:latin typeface="Cambria Math"/>
                                </a:rPr>
                                <m:t>𝑝</m:t>
                              </m:r>
                            </m:e>
                            <m:sub>
                              <m:r>
                                <a:rPr lang="en-US" sz="2000" b="0" i="1" smtClean="0">
                                  <a:solidFill>
                                    <a:schemeClr val="accent2"/>
                                  </a:solidFill>
                                  <a:latin typeface="Cambria Math"/>
                                </a:rPr>
                                <m:t>𝑟</m:t>
                              </m:r>
                            </m:sub>
                          </m:sSub>
                        </m:e>
                      </m:acc>
                      <m:r>
                        <a:rPr lang="en-US" sz="2000" b="0" i="1" smtClean="0">
                          <a:solidFill>
                            <a:schemeClr val="accent2"/>
                          </a:solidFill>
                          <a:latin typeface="Cambria Math"/>
                        </a:rPr>
                        <m:t>={</m:t>
                      </m:r>
                      <m:bar>
                        <m:barPr>
                          <m:pos m:val="top"/>
                          <m:ctrlPr>
                            <a:rPr lang="en-US" sz="2000" b="0" i="1" smtClean="0">
                              <a:solidFill>
                                <a:schemeClr val="accent2"/>
                              </a:solidFill>
                              <a:latin typeface="Cambria Math" panose="02040503050406030204" pitchFamily="18" charset="0"/>
                            </a:rPr>
                          </m:ctrlPr>
                        </m:barPr>
                        <m:e>
                          <m:sSub>
                            <m:sSubPr>
                              <m:ctrlPr>
                                <a:rPr lang="en-US" sz="2000" i="1">
                                  <a:solidFill>
                                    <a:schemeClr val="accent2"/>
                                  </a:solidFill>
                                  <a:latin typeface="Cambria Math" panose="02040503050406030204" pitchFamily="18" charset="0"/>
                                </a:rPr>
                              </m:ctrlPr>
                            </m:sSubPr>
                            <m:e>
                              <m:sSub>
                                <m:sSubPr>
                                  <m:ctrlPr>
                                    <a:rPr lang="en-US" sz="2000" i="1">
                                      <a:solidFill>
                                        <a:schemeClr val="accent2"/>
                                      </a:solidFill>
                                      <a:latin typeface="Cambria Math" panose="02040503050406030204" pitchFamily="18" charset="0"/>
                                    </a:rPr>
                                  </m:ctrlPr>
                                </m:sSubPr>
                                <m:e>
                                  <m:r>
                                    <a:rPr lang="en-US" sz="2000" i="1">
                                      <a:solidFill>
                                        <a:schemeClr val="accent2"/>
                                      </a:solidFill>
                                      <a:latin typeface="Cambria Math"/>
                                    </a:rPr>
                                    <m:t>𝑝</m:t>
                                  </m:r>
                                </m:e>
                                <m:sub>
                                  <m:r>
                                    <a:rPr lang="en-US" sz="2000" i="1">
                                      <a:solidFill>
                                        <a:schemeClr val="accent2"/>
                                      </a:solidFill>
                                      <a:latin typeface="Cambria Math"/>
                                    </a:rPr>
                                    <m:t>𝑒</m:t>
                                  </m:r>
                                </m:sub>
                              </m:sSub>
                            </m:e>
                            <m:sub>
                              <m:r>
                                <a:rPr lang="en-US" sz="2000" i="1">
                                  <a:solidFill>
                                    <a:schemeClr val="accent2"/>
                                  </a:solidFill>
                                  <a:latin typeface="Cambria Math"/>
                                </a:rPr>
                                <m:t>1 </m:t>
                              </m:r>
                            </m:sub>
                          </m:sSub>
                        </m:e>
                      </m:bar>
                      <m:r>
                        <a:rPr lang="en-US" sz="2000" b="0" i="1" smtClean="0">
                          <a:solidFill>
                            <a:schemeClr val="accent2"/>
                          </a:solidFill>
                          <a:latin typeface="Cambria Math"/>
                        </a:rPr>
                        <m:t>, </m:t>
                      </m:r>
                      <m:bar>
                        <m:barPr>
                          <m:pos m:val="top"/>
                          <m:ctrlPr>
                            <a:rPr lang="en-US" sz="2000" b="0" i="1" smtClean="0">
                              <a:solidFill>
                                <a:schemeClr val="accent2"/>
                              </a:solidFill>
                              <a:latin typeface="Cambria Math" panose="02040503050406030204" pitchFamily="18" charset="0"/>
                            </a:rPr>
                          </m:ctrlPr>
                        </m:barPr>
                        <m:e>
                          <m:sSub>
                            <m:sSubPr>
                              <m:ctrlPr>
                                <a:rPr lang="en-US" sz="2000" i="1">
                                  <a:solidFill>
                                    <a:schemeClr val="accent2"/>
                                  </a:solidFill>
                                  <a:latin typeface="Cambria Math" panose="02040503050406030204" pitchFamily="18" charset="0"/>
                                </a:rPr>
                              </m:ctrlPr>
                            </m:sSubPr>
                            <m:e>
                              <m:sSub>
                                <m:sSubPr>
                                  <m:ctrlPr>
                                    <a:rPr lang="en-US" sz="2000" i="1">
                                      <a:solidFill>
                                        <a:schemeClr val="accent2"/>
                                      </a:solidFill>
                                      <a:latin typeface="Cambria Math" panose="02040503050406030204" pitchFamily="18" charset="0"/>
                                    </a:rPr>
                                  </m:ctrlPr>
                                </m:sSubPr>
                                <m:e>
                                  <m:r>
                                    <a:rPr lang="en-US" sz="2000" i="1">
                                      <a:solidFill>
                                        <a:schemeClr val="accent2"/>
                                      </a:solidFill>
                                      <a:latin typeface="Cambria Math"/>
                                    </a:rPr>
                                    <m:t>𝑝</m:t>
                                  </m:r>
                                </m:e>
                                <m:sub>
                                  <m:r>
                                    <a:rPr lang="en-US" sz="2000" i="1">
                                      <a:solidFill>
                                        <a:schemeClr val="accent2"/>
                                      </a:solidFill>
                                      <a:latin typeface="Cambria Math"/>
                                    </a:rPr>
                                    <m:t>𝑒</m:t>
                                  </m:r>
                                </m:sub>
                              </m:sSub>
                            </m:e>
                            <m:sub>
                              <m:r>
                                <a:rPr lang="en-US" sz="2000" i="1">
                                  <a:solidFill>
                                    <a:schemeClr val="accent2"/>
                                  </a:solidFill>
                                  <a:latin typeface="Cambria Math"/>
                                </a:rPr>
                                <m:t>2</m:t>
                              </m:r>
                            </m:sub>
                          </m:sSub>
                        </m:e>
                      </m:bar>
                      <m:r>
                        <a:rPr lang="en-US" sz="2000" b="0" i="1" smtClean="0">
                          <a:solidFill>
                            <a:schemeClr val="accent2"/>
                          </a:solidFill>
                          <a:latin typeface="Cambria Math"/>
                        </a:rPr>
                        <m:t>,…, </m:t>
                      </m:r>
                      <m:bar>
                        <m:barPr>
                          <m:pos m:val="top"/>
                          <m:ctrlPr>
                            <a:rPr lang="en-US" sz="2000" b="0" i="1" smtClean="0">
                              <a:solidFill>
                                <a:schemeClr val="accent2"/>
                              </a:solidFill>
                              <a:latin typeface="Cambria Math" panose="02040503050406030204" pitchFamily="18" charset="0"/>
                            </a:rPr>
                          </m:ctrlPr>
                        </m:barPr>
                        <m:e>
                          <m:sSub>
                            <m:sSubPr>
                              <m:ctrlPr>
                                <a:rPr lang="en-US" sz="2000" i="1">
                                  <a:solidFill>
                                    <a:schemeClr val="accent2"/>
                                  </a:solidFill>
                                  <a:latin typeface="Cambria Math" panose="02040503050406030204" pitchFamily="18" charset="0"/>
                                </a:rPr>
                              </m:ctrlPr>
                            </m:sSubPr>
                            <m:e>
                              <m:sSub>
                                <m:sSubPr>
                                  <m:ctrlPr>
                                    <a:rPr lang="en-US" sz="2000" i="1">
                                      <a:solidFill>
                                        <a:schemeClr val="accent2"/>
                                      </a:solidFill>
                                      <a:latin typeface="Cambria Math" panose="02040503050406030204" pitchFamily="18" charset="0"/>
                                    </a:rPr>
                                  </m:ctrlPr>
                                </m:sSubPr>
                                <m:e>
                                  <m:r>
                                    <a:rPr lang="en-US" sz="2000" i="1">
                                      <a:solidFill>
                                        <a:schemeClr val="accent2"/>
                                      </a:solidFill>
                                      <a:latin typeface="Cambria Math"/>
                                    </a:rPr>
                                    <m:t>𝑝</m:t>
                                  </m:r>
                                </m:e>
                                <m:sub>
                                  <m:r>
                                    <a:rPr lang="en-US" sz="2000" i="1">
                                      <a:solidFill>
                                        <a:schemeClr val="accent2"/>
                                      </a:solidFill>
                                      <a:latin typeface="Cambria Math"/>
                                    </a:rPr>
                                    <m:t>𝑒</m:t>
                                  </m:r>
                                </m:sub>
                              </m:sSub>
                            </m:e>
                            <m:sub>
                              <m:r>
                                <a:rPr lang="en-US" sz="2000" i="1">
                                  <a:solidFill>
                                    <a:schemeClr val="accent2"/>
                                  </a:solidFill>
                                  <a:latin typeface="Cambria Math"/>
                                </a:rPr>
                                <m:t>𝑖</m:t>
                              </m:r>
                            </m:sub>
                          </m:sSub>
                        </m:e>
                      </m:bar>
                      <m:r>
                        <a:rPr lang="en-US" sz="2000" b="0" i="1" smtClean="0">
                          <a:solidFill>
                            <a:schemeClr val="accent2"/>
                          </a:solidFill>
                          <a:latin typeface="Cambria Math"/>
                        </a:rPr>
                        <m:t>,…,</m:t>
                      </m:r>
                      <m:bar>
                        <m:barPr>
                          <m:pos m:val="top"/>
                          <m:ctrlPr>
                            <a:rPr lang="en-US" sz="2000" b="0" i="1" smtClean="0">
                              <a:solidFill>
                                <a:schemeClr val="accent2"/>
                              </a:solidFill>
                              <a:latin typeface="Cambria Math" panose="02040503050406030204" pitchFamily="18" charset="0"/>
                            </a:rPr>
                          </m:ctrlPr>
                        </m:barPr>
                        <m:e>
                          <m:sSub>
                            <m:sSubPr>
                              <m:ctrlPr>
                                <a:rPr lang="en-US" sz="2000" i="1">
                                  <a:solidFill>
                                    <a:schemeClr val="accent2"/>
                                  </a:solidFill>
                                  <a:latin typeface="Cambria Math" panose="02040503050406030204" pitchFamily="18" charset="0"/>
                                </a:rPr>
                              </m:ctrlPr>
                            </m:sSubPr>
                            <m:e>
                              <m:sSub>
                                <m:sSubPr>
                                  <m:ctrlPr>
                                    <a:rPr lang="en-US" sz="2000" i="1">
                                      <a:solidFill>
                                        <a:schemeClr val="accent2"/>
                                      </a:solidFill>
                                      <a:latin typeface="Cambria Math" panose="02040503050406030204" pitchFamily="18" charset="0"/>
                                    </a:rPr>
                                  </m:ctrlPr>
                                </m:sSubPr>
                                <m:e>
                                  <m:r>
                                    <a:rPr lang="en-US" sz="2000" i="1">
                                      <a:solidFill>
                                        <a:schemeClr val="accent2"/>
                                      </a:solidFill>
                                      <a:latin typeface="Cambria Math"/>
                                    </a:rPr>
                                    <m:t>𝑝</m:t>
                                  </m:r>
                                </m:e>
                                <m:sub>
                                  <m:r>
                                    <a:rPr lang="en-US" sz="2000" i="1">
                                      <a:solidFill>
                                        <a:schemeClr val="accent2"/>
                                      </a:solidFill>
                                      <a:latin typeface="Cambria Math"/>
                                    </a:rPr>
                                    <m:t>𝑒</m:t>
                                  </m:r>
                                </m:sub>
                              </m:sSub>
                            </m:e>
                            <m:sub>
                              <m:r>
                                <a:rPr lang="en-US" sz="2000" i="1">
                                  <a:solidFill>
                                    <a:schemeClr val="accent2"/>
                                  </a:solidFill>
                                  <a:latin typeface="Cambria Math"/>
                                </a:rPr>
                                <m:t>𝑛</m:t>
                              </m:r>
                            </m:sub>
                          </m:sSub>
                        </m:e>
                      </m:bar>
                      <m:r>
                        <a:rPr lang="en-US" sz="2000" b="0" i="1" smtClean="0">
                          <a:solidFill>
                            <a:schemeClr val="accent2"/>
                          </a:solidFill>
                          <a:latin typeface="Cambria Math"/>
                        </a:rPr>
                        <m:t>}</m:t>
                      </m:r>
                    </m:oMath>
                  </m:oMathPara>
                </a14:m>
                <a:endParaRPr lang="en-US" sz="2000" dirty="0">
                  <a:solidFill>
                    <a:schemeClr val="accent2"/>
                  </a:solidFill>
                </a:endParaRPr>
              </a:p>
            </p:txBody>
          </p:sp>
        </mc:Choice>
        <mc:Fallback xmlns="">
          <p:sp>
            <p:nvSpPr>
              <p:cNvPr id="25" name="TextBox 24"/>
              <p:cNvSpPr txBox="1">
                <a:spLocks noRot="1" noChangeAspect="1" noMove="1" noResize="1" noEditPoints="1" noAdjustHandles="1" noChangeArrowheads="1" noChangeShapeType="1" noTextEdit="1"/>
              </p:cNvSpPr>
              <p:nvPr/>
            </p:nvSpPr>
            <p:spPr>
              <a:xfrm>
                <a:off x="406914" y="2908371"/>
                <a:ext cx="3631686" cy="431657"/>
              </a:xfrm>
              <a:prstGeom prst="rect">
                <a:avLst/>
              </a:prstGeom>
              <a:blipFill rotWithShape="1">
                <a:blip r:embed="rId5"/>
                <a:stretch>
                  <a:fillRect b="-4000"/>
                </a:stretch>
              </a:blipFill>
            </p:spPr>
            <p:txBody>
              <a:bodyPr/>
              <a:lstStyle/>
              <a:p>
                <a:r>
                  <a:rPr lang="en-US">
                    <a:noFill/>
                  </a:rPr>
                  <a:t> </a:t>
                </a:r>
              </a:p>
            </p:txBody>
          </p:sp>
        </mc:Fallback>
      </mc:AlternateContent>
      <p:sp>
        <p:nvSpPr>
          <p:cNvPr id="26" name="Rectangle 25"/>
          <p:cNvSpPr/>
          <p:nvPr/>
        </p:nvSpPr>
        <p:spPr bwMode="auto">
          <a:xfrm>
            <a:off x="635514" y="39624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2000" b="0" i="1" u="none" strike="noStrike" cap="none" normalizeH="0" baseline="0" dirty="0" smtClean="0">
                <a:ln>
                  <a:noFill/>
                </a:ln>
                <a:solidFill>
                  <a:schemeClr val="accent2"/>
                </a:solidFill>
                <a:effectLst/>
                <a:latin typeface="Cambria Math" pitchFamily="18" charset="0"/>
                <a:ea typeface="Cambria Math" pitchFamily="18" charset="0"/>
              </a:rPr>
              <a:t>e</a:t>
            </a:r>
            <a:r>
              <a:rPr kumimoji="0" lang="en-US" sz="2000" b="0" i="1" u="none" strike="noStrike" cap="none" normalizeH="0" baseline="-25000" dirty="0" smtClean="0">
                <a:ln>
                  <a:noFill/>
                </a:ln>
                <a:solidFill>
                  <a:schemeClr val="accent2"/>
                </a:solidFill>
                <a:effectLst/>
                <a:latin typeface="Cambria Math" pitchFamily="18" charset="0"/>
                <a:ea typeface="Cambria Math" pitchFamily="18" charset="0"/>
              </a:rPr>
              <a:t>1</a:t>
            </a:r>
          </a:p>
        </p:txBody>
      </p:sp>
      <p:sp>
        <p:nvSpPr>
          <p:cNvPr id="27" name="Rectangle 26"/>
          <p:cNvSpPr/>
          <p:nvPr/>
        </p:nvSpPr>
        <p:spPr bwMode="auto">
          <a:xfrm>
            <a:off x="1129595" y="39624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indent="-342900" algn="ctr"/>
            <a:r>
              <a:rPr lang="en-US" i="1" dirty="0" smtClean="0">
                <a:solidFill>
                  <a:schemeClr val="accent2"/>
                </a:solidFill>
                <a:latin typeface="Cambria Math" pitchFamily="18" charset="0"/>
                <a:ea typeface="Cambria Math" pitchFamily="18" charset="0"/>
              </a:rPr>
              <a:t>e</a:t>
            </a:r>
            <a:r>
              <a:rPr lang="en-US" i="1" baseline="-25000" dirty="0" smtClean="0">
                <a:solidFill>
                  <a:schemeClr val="accent2"/>
                </a:solidFill>
                <a:latin typeface="Cambria Math" pitchFamily="18" charset="0"/>
                <a:ea typeface="Cambria Math" pitchFamily="18" charset="0"/>
              </a:rPr>
              <a:t>2</a:t>
            </a:r>
            <a:endParaRPr lang="en-US" i="1" baseline="-25000" dirty="0">
              <a:solidFill>
                <a:schemeClr val="accent2"/>
              </a:solidFill>
              <a:latin typeface="Cambria Math" pitchFamily="18" charset="0"/>
              <a:ea typeface="Cambria Math" pitchFamily="18" charset="0"/>
            </a:endParaRPr>
          </a:p>
        </p:txBody>
      </p:sp>
      <p:sp>
        <p:nvSpPr>
          <p:cNvPr id="28" name="Rectangle 27"/>
          <p:cNvSpPr/>
          <p:nvPr/>
        </p:nvSpPr>
        <p:spPr bwMode="auto">
          <a:xfrm>
            <a:off x="2120195" y="39624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indent="-342900" algn="ctr"/>
            <a:r>
              <a:rPr lang="en-US" i="1" dirty="0" err="1" smtClean="0">
                <a:solidFill>
                  <a:schemeClr val="accent2"/>
                </a:solidFill>
                <a:latin typeface="Cambria Math" pitchFamily="18" charset="0"/>
                <a:ea typeface="Cambria Math" pitchFamily="18" charset="0"/>
              </a:rPr>
              <a:t>e</a:t>
            </a:r>
            <a:r>
              <a:rPr lang="en-US" i="1" baseline="-25000" dirty="0" err="1" smtClean="0">
                <a:solidFill>
                  <a:schemeClr val="accent2"/>
                </a:solidFill>
                <a:latin typeface="Cambria Math" pitchFamily="18" charset="0"/>
                <a:ea typeface="Cambria Math" pitchFamily="18" charset="0"/>
              </a:rPr>
              <a:t>i</a:t>
            </a:r>
            <a:endParaRPr lang="en-US" i="1" baseline="-25000" dirty="0">
              <a:solidFill>
                <a:schemeClr val="accent2"/>
              </a:solidFill>
              <a:latin typeface="Cambria Math" pitchFamily="18" charset="0"/>
              <a:ea typeface="Cambria Math" pitchFamily="18" charset="0"/>
            </a:endParaRPr>
          </a:p>
        </p:txBody>
      </p:sp>
      <p:sp>
        <p:nvSpPr>
          <p:cNvPr id="29" name="Rectangle 28"/>
          <p:cNvSpPr/>
          <p:nvPr/>
        </p:nvSpPr>
        <p:spPr bwMode="auto">
          <a:xfrm>
            <a:off x="2616714" y="39624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accent2"/>
                </a:solidFill>
                <a:effectLst/>
                <a:latin typeface="Arial" charset="0"/>
              </a:rPr>
              <a:t>…</a:t>
            </a:r>
          </a:p>
        </p:txBody>
      </p:sp>
      <p:sp>
        <p:nvSpPr>
          <p:cNvPr id="30" name="Rectangle 29"/>
          <p:cNvSpPr/>
          <p:nvPr/>
        </p:nvSpPr>
        <p:spPr bwMode="auto">
          <a:xfrm>
            <a:off x="1626114" y="39624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accent2"/>
                </a:solidFill>
                <a:effectLst/>
                <a:latin typeface="Arial" charset="0"/>
              </a:rPr>
              <a:t>…</a:t>
            </a:r>
          </a:p>
        </p:txBody>
      </p:sp>
      <p:sp>
        <p:nvSpPr>
          <p:cNvPr id="31" name="Rectangle 30"/>
          <p:cNvSpPr/>
          <p:nvPr/>
        </p:nvSpPr>
        <p:spPr bwMode="auto">
          <a:xfrm>
            <a:off x="3110795" y="39624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indent="-342900" algn="ctr"/>
            <a:r>
              <a:rPr lang="en-US" i="1" dirty="0" smtClean="0">
                <a:solidFill>
                  <a:schemeClr val="accent2"/>
                </a:solidFill>
                <a:latin typeface="Cambria Math" pitchFamily="18" charset="0"/>
                <a:ea typeface="Cambria Math" pitchFamily="18" charset="0"/>
              </a:rPr>
              <a:t>e</a:t>
            </a:r>
            <a:r>
              <a:rPr lang="en-US" i="1" baseline="-25000" dirty="0" smtClean="0">
                <a:solidFill>
                  <a:schemeClr val="accent2"/>
                </a:solidFill>
                <a:latin typeface="Cambria Math" pitchFamily="18" charset="0"/>
                <a:ea typeface="Cambria Math" pitchFamily="18" charset="0"/>
              </a:rPr>
              <a:t>n</a:t>
            </a:r>
            <a:endParaRPr lang="en-US" i="1" baseline="-25000" dirty="0">
              <a:solidFill>
                <a:schemeClr val="accent2"/>
              </a:solidFill>
              <a:latin typeface="Cambria Math" pitchFamily="18" charset="0"/>
              <a:ea typeface="Cambria Math" pitchFamily="18" charset="0"/>
            </a:endParaRPr>
          </a:p>
        </p:txBody>
      </p:sp>
      <p:grpSp>
        <p:nvGrpSpPr>
          <p:cNvPr id="35" name="Group 34"/>
          <p:cNvGrpSpPr/>
          <p:nvPr/>
        </p:nvGrpSpPr>
        <p:grpSpPr>
          <a:xfrm>
            <a:off x="593445" y="3657352"/>
            <a:ext cx="549831" cy="457448"/>
            <a:chOff x="1990379" y="3886200"/>
            <a:chExt cx="549831" cy="457448"/>
          </a:xfrm>
        </p:grpSpPr>
        <p:sp>
          <p:nvSpPr>
            <p:cNvPr id="36" name="Rounded Rectangle 35"/>
            <p:cNvSpPr/>
            <p:nvPr/>
          </p:nvSpPr>
          <p:spPr bwMode="auto">
            <a:xfrm>
              <a:off x="2062938" y="3886448"/>
              <a:ext cx="428244" cy="457200"/>
            </a:xfrm>
            <a:prstGeom prst="roundRect">
              <a:avLst/>
            </a:prstGeom>
            <a:solidFill>
              <a:srgbClr val="00B0F0"/>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bg1"/>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37" name="TextBox 36"/>
                <p:cNvSpPr txBox="1"/>
                <p:nvPr/>
              </p:nvSpPr>
              <p:spPr>
                <a:xfrm>
                  <a:off x="1990379" y="3886200"/>
                  <a:ext cx="549831" cy="3931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bar>
                          <m:barPr>
                            <m:pos m:val="top"/>
                            <m:ctrlPr>
                              <a:rPr lang="en-US" i="1" smtClean="0">
                                <a:solidFill>
                                  <a:schemeClr val="bg1"/>
                                </a:solidFill>
                                <a:latin typeface="Cambria Math" panose="02040503050406030204" pitchFamily="18" charset="0"/>
                              </a:rPr>
                            </m:ctrlPr>
                          </m:barPr>
                          <m:e>
                            <m:sSub>
                              <m:sSubPr>
                                <m:ctrlPr>
                                  <a:rPr lang="en-US" i="1" smtClean="0">
                                    <a:solidFill>
                                      <a:schemeClr val="bg1"/>
                                    </a:solidFill>
                                    <a:latin typeface="Cambria Math" panose="02040503050406030204" pitchFamily="18" charset="0"/>
                                  </a:rPr>
                                </m:ctrlPr>
                              </m:sSubPr>
                              <m:e>
                                <m:r>
                                  <a:rPr lang="en-US" b="0" i="1" smtClean="0">
                                    <a:solidFill>
                                      <a:schemeClr val="bg1"/>
                                    </a:solidFill>
                                    <a:latin typeface="Cambria Math"/>
                                  </a:rPr>
                                  <m:t>𝑝</m:t>
                                </m:r>
                              </m:e>
                              <m:sub>
                                <m:sSub>
                                  <m:sSubPr>
                                    <m:ctrlPr>
                                      <a:rPr lang="en-US" i="1" smtClean="0">
                                        <a:solidFill>
                                          <a:schemeClr val="bg1"/>
                                        </a:solidFill>
                                        <a:latin typeface="Cambria Math" panose="02040503050406030204" pitchFamily="18" charset="0"/>
                                      </a:rPr>
                                    </m:ctrlPr>
                                  </m:sSubPr>
                                  <m:e>
                                    <m:r>
                                      <a:rPr lang="en-US" b="0" i="1" smtClean="0">
                                        <a:solidFill>
                                          <a:schemeClr val="bg1"/>
                                        </a:solidFill>
                                        <a:latin typeface="Cambria Math"/>
                                      </a:rPr>
                                      <m:t>𝑒</m:t>
                                    </m:r>
                                  </m:e>
                                  <m:sub>
                                    <m:r>
                                      <a:rPr lang="en-US" b="0" i="1" smtClean="0">
                                        <a:solidFill>
                                          <a:schemeClr val="bg1"/>
                                        </a:solidFill>
                                        <a:latin typeface="Cambria Math"/>
                                      </a:rPr>
                                      <m:t>1</m:t>
                                    </m:r>
                                  </m:sub>
                                </m:sSub>
                              </m:sub>
                            </m:sSub>
                          </m:e>
                        </m:bar>
                      </m:oMath>
                    </m:oMathPara>
                  </a14:m>
                  <a:endParaRPr lang="en-US" dirty="0">
                    <a:solidFill>
                      <a:schemeClr val="bg1"/>
                    </a:solidFill>
                  </a:endParaRPr>
                </a:p>
              </p:txBody>
            </p:sp>
          </mc:Choice>
          <mc:Fallback xmlns="">
            <p:sp>
              <p:nvSpPr>
                <p:cNvPr id="37" name="TextBox 36"/>
                <p:cNvSpPr txBox="1">
                  <a:spLocks noRot="1" noChangeAspect="1" noMove="1" noResize="1" noEditPoints="1" noAdjustHandles="1" noChangeArrowheads="1" noChangeShapeType="1" noTextEdit="1"/>
                </p:cNvSpPr>
                <p:nvPr/>
              </p:nvSpPr>
              <p:spPr>
                <a:xfrm>
                  <a:off x="1990379" y="3886200"/>
                  <a:ext cx="549831" cy="393121"/>
                </a:xfrm>
                <a:prstGeom prst="rect">
                  <a:avLst/>
                </a:prstGeom>
                <a:blipFill rotWithShape="1">
                  <a:blip r:embed="rId6"/>
                  <a:stretch>
                    <a:fillRect b="-1563"/>
                  </a:stretch>
                </a:blipFill>
              </p:spPr>
              <p:txBody>
                <a:bodyPr/>
                <a:lstStyle/>
                <a:p>
                  <a:r>
                    <a:rPr lang="en-US">
                      <a:noFill/>
                    </a:rPr>
                    <a:t> </a:t>
                  </a:r>
                </a:p>
              </p:txBody>
            </p:sp>
          </mc:Fallback>
        </mc:AlternateContent>
      </p:grpSp>
      <p:grpSp>
        <p:nvGrpSpPr>
          <p:cNvPr id="38" name="Group 37"/>
          <p:cNvGrpSpPr/>
          <p:nvPr/>
        </p:nvGrpSpPr>
        <p:grpSpPr>
          <a:xfrm>
            <a:off x="1092714" y="3657600"/>
            <a:ext cx="549831" cy="457448"/>
            <a:chOff x="1990379" y="3886200"/>
            <a:chExt cx="549831" cy="457448"/>
          </a:xfrm>
        </p:grpSpPr>
        <p:sp>
          <p:nvSpPr>
            <p:cNvPr id="39" name="Rounded Rectangle 38"/>
            <p:cNvSpPr/>
            <p:nvPr/>
          </p:nvSpPr>
          <p:spPr bwMode="auto">
            <a:xfrm>
              <a:off x="2062938" y="3886448"/>
              <a:ext cx="428244" cy="457200"/>
            </a:xfrm>
            <a:prstGeom prst="roundRect">
              <a:avLst/>
            </a:prstGeom>
            <a:solidFill>
              <a:srgbClr val="00B0F0"/>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bg1"/>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0" name="TextBox 39"/>
                <p:cNvSpPr txBox="1"/>
                <p:nvPr/>
              </p:nvSpPr>
              <p:spPr>
                <a:xfrm>
                  <a:off x="1990379" y="3886200"/>
                  <a:ext cx="549831" cy="3931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bar>
                          <m:barPr>
                            <m:pos m:val="top"/>
                            <m:ctrlPr>
                              <a:rPr lang="en-US" i="1" smtClean="0">
                                <a:solidFill>
                                  <a:schemeClr val="bg1"/>
                                </a:solidFill>
                                <a:latin typeface="Cambria Math" panose="02040503050406030204" pitchFamily="18" charset="0"/>
                              </a:rPr>
                            </m:ctrlPr>
                          </m:barPr>
                          <m:e>
                            <m:sSub>
                              <m:sSubPr>
                                <m:ctrlPr>
                                  <a:rPr lang="en-US" i="1" smtClean="0">
                                    <a:solidFill>
                                      <a:schemeClr val="bg1"/>
                                    </a:solidFill>
                                    <a:latin typeface="Cambria Math" panose="02040503050406030204" pitchFamily="18" charset="0"/>
                                  </a:rPr>
                                </m:ctrlPr>
                              </m:sSubPr>
                              <m:e>
                                <m:r>
                                  <a:rPr lang="en-US" b="0" i="1" smtClean="0">
                                    <a:solidFill>
                                      <a:schemeClr val="bg1"/>
                                    </a:solidFill>
                                    <a:latin typeface="Cambria Math"/>
                                  </a:rPr>
                                  <m:t>𝑝</m:t>
                                </m:r>
                              </m:e>
                              <m:sub>
                                <m:sSub>
                                  <m:sSubPr>
                                    <m:ctrlPr>
                                      <a:rPr lang="en-US" i="1" smtClean="0">
                                        <a:solidFill>
                                          <a:schemeClr val="bg1"/>
                                        </a:solidFill>
                                        <a:latin typeface="Cambria Math" panose="02040503050406030204" pitchFamily="18" charset="0"/>
                                      </a:rPr>
                                    </m:ctrlPr>
                                  </m:sSubPr>
                                  <m:e>
                                    <m:r>
                                      <a:rPr lang="en-US" b="0" i="1" smtClean="0">
                                        <a:solidFill>
                                          <a:schemeClr val="bg1"/>
                                        </a:solidFill>
                                        <a:latin typeface="Cambria Math"/>
                                      </a:rPr>
                                      <m:t>𝑒</m:t>
                                    </m:r>
                                  </m:e>
                                  <m:sub>
                                    <m:r>
                                      <a:rPr lang="en-US" b="0" i="1" smtClean="0">
                                        <a:solidFill>
                                          <a:schemeClr val="bg1"/>
                                        </a:solidFill>
                                        <a:latin typeface="Cambria Math"/>
                                      </a:rPr>
                                      <m:t>2</m:t>
                                    </m:r>
                                  </m:sub>
                                </m:sSub>
                              </m:sub>
                            </m:sSub>
                          </m:e>
                        </m:bar>
                      </m:oMath>
                    </m:oMathPara>
                  </a14:m>
                  <a:endParaRPr lang="en-US" dirty="0">
                    <a:solidFill>
                      <a:schemeClr val="bg1"/>
                    </a:solidFill>
                  </a:endParaRPr>
                </a:p>
              </p:txBody>
            </p:sp>
          </mc:Choice>
          <mc:Fallback xmlns="">
            <p:sp>
              <p:nvSpPr>
                <p:cNvPr id="40" name="TextBox 39"/>
                <p:cNvSpPr txBox="1">
                  <a:spLocks noRot="1" noChangeAspect="1" noMove="1" noResize="1" noEditPoints="1" noAdjustHandles="1" noChangeArrowheads="1" noChangeShapeType="1" noTextEdit="1"/>
                </p:cNvSpPr>
                <p:nvPr/>
              </p:nvSpPr>
              <p:spPr>
                <a:xfrm>
                  <a:off x="1990379" y="3886200"/>
                  <a:ext cx="549831" cy="393121"/>
                </a:xfrm>
                <a:prstGeom prst="rect">
                  <a:avLst/>
                </a:prstGeom>
                <a:blipFill rotWithShape="1">
                  <a:blip r:embed="rId7"/>
                  <a:stretch>
                    <a:fillRect b="-1563"/>
                  </a:stretch>
                </a:blipFill>
              </p:spPr>
              <p:txBody>
                <a:bodyPr/>
                <a:lstStyle/>
                <a:p>
                  <a:r>
                    <a:rPr lang="en-US">
                      <a:noFill/>
                    </a:rPr>
                    <a:t> </a:t>
                  </a:r>
                </a:p>
              </p:txBody>
            </p:sp>
          </mc:Fallback>
        </mc:AlternateContent>
      </p:grpSp>
      <p:grpSp>
        <p:nvGrpSpPr>
          <p:cNvPr id="41" name="Group 40"/>
          <p:cNvGrpSpPr/>
          <p:nvPr/>
        </p:nvGrpSpPr>
        <p:grpSpPr>
          <a:xfrm>
            <a:off x="2083314" y="3657600"/>
            <a:ext cx="527196" cy="457448"/>
            <a:chOff x="1990379" y="3886200"/>
            <a:chExt cx="527196" cy="457448"/>
          </a:xfrm>
        </p:grpSpPr>
        <p:sp>
          <p:nvSpPr>
            <p:cNvPr id="42" name="Rounded Rectangle 41"/>
            <p:cNvSpPr/>
            <p:nvPr/>
          </p:nvSpPr>
          <p:spPr bwMode="auto">
            <a:xfrm>
              <a:off x="2062938" y="3886448"/>
              <a:ext cx="428244" cy="457200"/>
            </a:xfrm>
            <a:prstGeom prst="roundRect">
              <a:avLst/>
            </a:prstGeom>
            <a:solidFill>
              <a:srgbClr val="00B0F0"/>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bg1"/>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3" name="TextBox 42"/>
                <p:cNvSpPr txBox="1"/>
                <p:nvPr/>
              </p:nvSpPr>
              <p:spPr>
                <a:xfrm>
                  <a:off x="1990379" y="3886200"/>
                  <a:ext cx="527196" cy="39651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bar>
                          <m:barPr>
                            <m:pos m:val="top"/>
                            <m:ctrlPr>
                              <a:rPr lang="en-US" i="1" smtClean="0">
                                <a:solidFill>
                                  <a:schemeClr val="bg1"/>
                                </a:solidFill>
                                <a:latin typeface="Cambria Math" panose="02040503050406030204" pitchFamily="18" charset="0"/>
                              </a:rPr>
                            </m:ctrlPr>
                          </m:barPr>
                          <m:e>
                            <m:sSub>
                              <m:sSubPr>
                                <m:ctrlPr>
                                  <a:rPr lang="en-US" i="1" smtClean="0">
                                    <a:solidFill>
                                      <a:schemeClr val="bg1"/>
                                    </a:solidFill>
                                    <a:latin typeface="Cambria Math" panose="02040503050406030204" pitchFamily="18" charset="0"/>
                                  </a:rPr>
                                </m:ctrlPr>
                              </m:sSubPr>
                              <m:e>
                                <m:r>
                                  <a:rPr lang="en-US" b="0" i="1" smtClean="0">
                                    <a:solidFill>
                                      <a:schemeClr val="bg1"/>
                                    </a:solidFill>
                                    <a:latin typeface="Cambria Math"/>
                                  </a:rPr>
                                  <m:t>𝑝</m:t>
                                </m:r>
                              </m:e>
                              <m:sub>
                                <m:sSub>
                                  <m:sSubPr>
                                    <m:ctrlPr>
                                      <a:rPr lang="en-US" i="1" smtClean="0">
                                        <a:solidFill>
                                          <a:schemeClr val="bg1"/>
                                        </a:solidFill>
                                        <a:latin typeface="Cambria Math" panose="02040503050406030204" pitchFamily="18" charset="0"/>
                                      </a:rPr>
                                    </m:ctrlPr>
                                  </m:sSubPr>
                                  <m:e>
                                    <m:r>
                                      <a:rPr lang="en-US" b="0" i="1" smtClean="0">
                                        <a:solidFill>
                                          <a:schemeClr val="bg1"/>
                                        </a:solidFill>
                                        <a:latin typeface="Cambria Math"/>
                                      </a:rPr>
                                      <m:t>𝑒</m:t>
                                    </m:r>
                                  </m:e>
                                  <m:sub>
                                    <m:r>
                                      <a:rPr lang="en-US" b="0" i="1" smtClean="0">
                                        <a:solidFill>
                                          <a:schemeClr val="bg1"/>
                                        </a:solidFill>
                                        <a:latin typeface="Cambria Math"/>
                                      </a:rPr>
                                      <m:t>𝑖</m:t>
                                    </m:r>
                                  </m:sub>
                                </m:sSub>
                              </m:sub>
                            </m:sSub>
                          </m:e>
                        </m:bar>
                      </m:oMath>
                    </m:oMathPara>
                  </a14:m>
                  <a:endParaRPr lang="en-US" dirty="0">
                    <a:solidFill>
                      <a:schemeClr val="bg1"/>
                    </a:solidFill>
                  </a:endParaRPr>
                </a:p>
              </p:txBody>
            </p:sp>
          </mc:Choice>
          <mc:Fallback xmlns="">
            <p:sp>
              <p:nvSpPr>
                <p:cNvPr id="43" name="TextBox 42"/>
                <p:cNvSpPr txBox="1">
                  <a:spLocks noRot="1" noChangeAspect="1" noMove="1" noResize="1" noEditPoints="1" noAdjustHandles="1" noChangeArrowheads="1" noChangeShapeType="1" noTextEdit="1"/>
                </p:cNvSpPr>
                <p:nvPr/>
              </p:nvSpPr>
              <p:spPr>
                <a:xfrm>
                  <a:off x="1990379" y="3886200"/>
                  <a:ext cx="527196" cy="396519"/>
                </a:xfrm>
                <a:prstGeom prst="rect">
                  <a:avLst/>
                </a:prstGeom>
                <a:blipFill rotWithShape="1">
                  <a:blip r:embed="rId8"/>
                  <a:stretch>
                    <a:fillRect b="-1538"/>
                  </a:stretch>
                </a:blipFill>
              </p:spPr>
              <p:txBody>
                <a:bodyPr/>
                <a:lstStyle/>
                <a:p>
                  <a:r>
                    <a:rPr lang="en-US">
                      <a:noFill/>
                    </a:rPr>
                    <a:t> </a:t>
                  </a:r>
                </a:p>
              </p:txBody>
            </p:sp>
          </mc:Fallback>
        </mc:AlternateContent>
      </p:grpSp>
      <p:grpSp>
        <p:nvGrpSpPr>
          <p:cNvPr id="44" name="Group 43"/>
          <p:cNvGrpSpPr/>
          <p:nvPr/>
        </p:nvGrpSpPr>
        <p:grpSpPr>
          <a:xfrm>
            <a:off x="3073914" y="3657600"/>
            <a:ext cx="565860" cy="457448"/>
            <a:chOff x="1990379" y="3886200"/>
            <a:chExt cx="565860" cy="457448"/>
          </a:xfrm>
        </p:grpSpPr>
        <p:sp>
          <p:nvSpPr>
            <p:cNvPr id="45" name="Rounded Rectangle 44"/>
            <p:cNvSpPr/>
            <p:nvPr/>
          </p:nvSpPr>
          <p:spPr bwMode="auto">
            <a:xfrm>
              <a:off x="2062938" y="3886448"/>
              <a:ext cx="428244" cy="457200"/>
            </a:xfrm>
            <a:prstGeom prst="roundRect">
              <a:avLst/>
            </a:prstGeom>
            <a:solidFill>
              <a:srgbClr val="00B0F0"/>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bg1"/>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6" name="TextBox 45"/>
                <p:cNvSpPr txBox="1"/>
                <p:nvPr/>
              </p:nvSpPr>
              <p:spPr>
                <a:xfrm>
                  <a:off x="1990379" y="3886200"/>
                  <a:ext cx="565860" cy="3945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bar>
                          <m:barPr>
                            <m:pos m:val="top"/>
                            <m:ctrlPr>
                              <a:rPr lang="en-US" i="1" smtClean="0">
                                <a:solidFill>
                                  <a:schemeClr val="bg1"/>
                                </a:solidFill>
                                <a:latin typeface="Cambria Math" panose="02040503050406030204" pitchFamily="18" charset="0"/>
                              </a:rPr>
                            </m:ctrlPr>
                          </m:barPr>
                          <m:e>
                            <m:sSub>
                              <m:sSubPr>
                                <m:ctrlPr>
                                  <a:rPr lang="en-US" i="1" smtClean="0">
                                    <a:solidFill>
                                      <a:schemeClr val="bg1"/>
                                    </a:solidFill>
                                    <a:latin typeface="Cambria Math" panose="02040503050406030204" pitchFamily="18" charset="0"/>
                                  </a:rPr>
                                </m:ctrlPr>
                              </m:sSubPr>
                              <m:e>
                                <m:r>
                                  <a:rPr lang="en-US" b="0" i="1" smtClean="0">
                                    <a:solidFill>
                                      <a:schemeClr val="bg1"/>
                                    </a:solidFill>
                                    <a:latin typeface="Cambria Math"/>
                                  </a:rPr>
                                  <m:t>𝑝</m:t>
                                </m:r>
                              </m:e>
                              <m:sub>
                                <m:sSub>
                                  <m:sSubPr>
                                    <m:ctrlPr>
                                      <a:rPr lang="en-US" i="1" smtClean="0">
                                        <a:solidFill>
                                          <a:schemeClr val="bg1"/>
                                        </a:solidFill>
                                        <a:latin typeface="Cambria Math" panose="02040503050406030204" pitchFamily="18" charset="0"/>
                                      </a:rPr>
                                    </m:ctrlPr>
                                  </m:sSubPr>
                                  <m:e>
                                    <m:r>
                                      <a:rPr lang="en-US" b="0" i="1" smtClean="0">
                                        <a:solidFill>
                                          <a:schemeClr val="bg1"/>
                                        </a:solidFill>
                                        <a:latin typeface="Cambria Math"/>
                                      </a:rPr>
                                      <m:t>𝑒</m:t>
                                    </m:r>
                                  </m:e>
                                  <m:sub>
                                    <m:r>
                                      <a:rPr lang="en-US" b="0" i="1" smtClean="0">
                                        <a:solidFill>
                                          <a:schemeClr val="bg1"/>
                                        </a:solidFill>
                                        <a:latin typeface="Cambria Math"/>
                                      </a:rPr>
                                      <m:t>𝑛</m:t>
                                    </m:r>
                                  </m:sub>
                                </m:sSub>
                              </m:sub>
                            </m:sSub>
                          </m:e>
                        </m:bar>
                      </m:oMath>
                    </m:oMathPara>
                  </a14:m>
                  <a:endParaRPr lang="en-US" dirty="0">
                    <a:solidFill>
                      <a:schemeClr val="bg1"/>
                    </a:solidFill>
                  </a:endParaRPr>
                </a:p>
              </p:txBody>
            </p:sp>
          </mc:Choice>
          <mc:Fallback xmlns="">
            <p:sp>
              <p:nvSpPr>
                <p:cNvPr id="46" name="TextBox 45"/>
                <p:cNvSpPr txBox="1">
                  <a:spLocks noRot="1" noChangeAspect="1" noMove="1" noResize="1" noEditPoints="1" noAdjustHandles="1" noChangeArrowheads="1" noChangeShapeType="1" noTextEdit="1"/>
                </p:cNvSpPr>
                <p:nvPr/>
              </p:nvSpPr>
              <p:spPr>
                <a:xfrm>
                  <a:off x="1990379" y="3886200"/>
                  <a:ext cx="565860" cy="394532"/>
                </a:xfrm>
                <a:prstGeom prst="rect">
                  <a:avLst/>
                </a:prstGeom>
                <a:blipFill rotWithShape="1">
                  <a:blip r:embed="rId9"/>
                  <a:stretch>
                    <a:fillRect/>
                  </a:stretch>
                </a:blipFill>
              </p:spPr>
              <p:txBody>
                <a:bodyPr/>
                <a:lstStyle/>
                <a:p>
                  <a:r>
                    <a:rPr lang="en-US">
                      <a:noFill/>
                    </a:rPr>
                    <a:t> </a:t>
                  </a:r>
                </a:p>
              </p:txBody>
            </p:sp>
          </mc:Fallback>
        </mc:AlternateContent>
      </p:grpSp>
      <p:sp>
        <p:nvSpPr>
          <p:cNvPr id="47" name="Rectangle 46"/>
          <p:cNvSpPr/>
          <p:nvPr/>
        </p:nvSpPr>
        <p:spPr bwMode="auto">
          <a:xfrm>
            <a:off x="1136380" y="2943225"/>
            <a:ext cx="2768870" cy="365760"/>
          </a:xfrm>
          <a:prstGeom prst="rect">
            <a:avLst/>
          </a:prstGeom>
          <a:noFill/>
          <a:ln w="15875" cap="flat" cmpd="sng" algn="ctr">
            <a:solidFill>
              <a:srgbClr val="C0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marL="342900" marR="0" indent="-342900" algn="l" defTabSz="914400" rtl="0" eaLnBrk="1" fontAlgn="base" latinLnBrk="0" hangingPunct="1">
              <a:lnSpc>
                <a:spcPct val="100000"/>
              </a:lnSpc>
              <a:spcBef>
                <a:spcPct val="5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grpSp>
        <p:nvGrpSpPr>
          <p:cNvPr id="57" name="Group 56"/>
          <p:cNvGrpSpPr/>
          <p:nvPr/>
        </p:nvGrpSpPr>
        <p:grpSpPr>
          <a:xfrm>
            <a:off x="5425440" y="5257800"/>
            <a:ext cx="453617" cy="368796"/>
            <a:chOff x="656786" y="2819400"/>
            <a:chExt cx="472629" cy="369332"/>
          </a:xfrm>
        </p:grpSpPr>
        <p:sp>
          <p:nvSpPr>
            <p:cNvPr id="58" name="Rounded Rectangle 57"/>
            <p:cNvSpPr/>
            <p:nvPr/>
          </p:nvSpPr>
          <p:spPr bwMode="auto">
            <a:xfrm>
              <a:off x="682159" y="2819648"/>
              <a:ext cx="428244" cy="369084"/>
            </a:xfrm>
            <a:prstGeom prst="roundRect">
              <a:avLst/>
            </a:prstGeom>
            <a:solidFill>
              <a:schemeClr val="bg1"/>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accent2"/>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59" name="TextBox 58"/>
                <p:cNvSpPr txBox="1"/>
                <p:nvPr/>
              </p:nvSpPr>
              <p:spPr>
                <a:xfrm>
                  <a:off x="656786" y="2819400"/>
                  <a:ext cx="47262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i="1" smtClean="0">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a:rPr>
                                  <m:t>𝑝</m:t>
                                </m:r>
                              </m:e>
                              <m:sub>
                                <m:r>
                                  <a:rPr lang="en-US" b="0" i="1" smtClean="0">
                                    <a:latin typeface="Cambria Math"/>
                                  </a:rPr>
                                  <m:t>𝑟</m:t>
                                </m:r>
                              </m:sub>
                            </m:sSub>
                          </m:e>
                        </m:acc>
                      </m:oMath>
                    </m:oMathPara>
                  </a14:m>
                  <a:endParaRPr lang="en-US" dirty="0"/>
                </a:p>
              </p:txBody>
            </p:sp>
          </mc:Choice>
          <mc:Fallback xmlns="">
            <p:sp>
              <p:nvSpPr>
                <p:cNvPr id="59" name="TextBox 58"/>
                <p:cNvSpPr txBox="1">
                  <a:spLocks noRot="1" noChangeAspect="1" noMove="1" noResize="1" noEditPoints="1" noAdjustHandles="1" noChangeArrowheads="1" noChangeShapeType="1" noTextEdit="1"/>
                </p:cNvSpPr>
                <p:nvPr/>
              </p:nvSpPr>
              <p:spPr>
                <a:xfrm>
                  <a:off x="656786" y="2819400"/>
                  <a:ext cx="472629" cy="369332"/>
                </a:xfrm>
                <a:prstGeom prst="rect">
                  <a:avLst/>
                </a:prstGeom>
                <a:blipFill rotWithShape="1">
                  <a:blip r:embed="rId10"/>
                  <a:stretch>
                    <a:fillRect b="-6667"/>
                  </a:stretch>
                </a:blipFill>
              </p:spPr>
              <p:txBody>
                <a:bodyPr/>
                <a:lstStyle/>
                <a:p>
                  <a:r>
                    <a:rPr lang="en-US">
                      <a:noFill/>
                    </a:rPr>
                    <a:t> </a:t>
                  </a:r>
                </a:p>
              </p:txBody>
            </p:sp>
          </mc:Fallback>
        </mc:AlternateContent>
      </p:grpSp>
      <p:grpSp>
        <p:nvGrpSpPr>
          <p:cNvPr id="60" name="Group 59"/>
          <p:cNvGrpSpPr/>
          <p:nvPr/>
        </p:nvGrpSpPr>
        <p:grpSpPr>
          <a:xfrm>
            <a:off x="6096000" y="5270004"/>
            <a:ext cx="453617" cy="368796"/>
            <a:chOff x="656786" y="2819400"/>
            <a:chExt cx="472629" cy="369332"/>
          </a:xfrm>
        </p:grpSpPr>
        <p:sp>
          <p:nvSpPr>
            <p:cNvPr id="61" name="Rounded Rectangle 60"/>
            <p:cNvSpPr/>
            <p:nvPr/>
          </p:nvSpPr>
          <p:spPr bwMode="auto">
            <a:xfrm>
              <a:off x="682159" y="2819648"/>
              <a:ext cx="428244" cy="369084"/>
            </a:xfrm>
            <a:prstGeom prst="roundRect">
              <a:avLst/>
            </a:prstGeom>
            <a:solidFill>
              <a:schemeClr val="bg1"/>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accent2"/>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62" name="TextBox 61"/>
                <p:cNvSpPr txBox="1"/>
                <p:nvPr/>
              </p:nvSpPr>
              <p:spPr>
                <a:xfrm>
                  <a:off x="656786" y="2819400"/>
                  <a:ext cx="47262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i="1" smtClean="0">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a:rPr>
                                  <m:t>𝑝</m:t>
                                </m:r>
                              </m:e>
                              <m:sub>
                                <m:r>
                                  <a:rPr lang="en-US" b="0" i="1" smtClean="0">
                                    <a:latin typeface="Cambria Math"/>
                                  </a:rPr>
                                  <m:t>𝑟</m:t>
                                </m:r>
                              </m:sub>
                            </m:sSub>
                          </m:e>
                        </m:acc>
                      </m:oMath>
                    </m:oMathPara>
                  </a14:m>
                  <a:endParaRPr lang="en-US" dirty="0"/>
                </a:p>
              </p:txBody>
            </p:sp>
          </mc:Choice>
          <mc:Fallback xmlns="">
            <p:sp>
              <p:nvSpPr>
                <p:cNvPr id="62" name="TextBox 61"/>
                <p:cNvSpPr txBox="1">
                  <a:spLocks noRot="1" noChangeAspect="1" noMove="1" noResize="1" noEditPoints="1" noAdjustHandles="1" noChangeArrowheads="1" noChangeShapeType="1" noTextEdit="1"/>
                </p:cNvSpPr>
                <p:nvPr/>
              </p:nvSpPr>
              <p:spPr>
                <a:xfrm>
                  <a:off x="656786" y="2819400"/>
                  <a:ext cx="472629" cy="369332"/>
                </a:xfrm>
                <a:prstGeom prst="rect">
                  <a:avLst/>
                </a:prstGeom>
                <a:blipFill rotWithShape="1">
                  <a:blip r:embed="rId11"/>
                  <a:stretch>
                    <a:fillRect b="-8333"/>
                  </a:stretch>
                </a:blipFill>
              </p:spPr>
              <p:txBody>
                <a:bodyPr/>
                <a:lstStyle/>
                <a:p>
                  <a:r>
                    <a:rPr lang="en-US">
                      <a:noFill/>
                    </a:rPr>
                    <a:t> </a:t>
                  </a:r>
                </a:p>
              </p:txBody>
            </p:sp>
          </mc:Fallback>
        </mc:AlternateContent>
      </p:grpSp>
      <p:grpSp>
        <p:nvGrpSpPr>
          <p:cNvPr id="63" name="Group 62"/>
          <p:cNvGrpSpPr/>
          <p:nvPr/>
        </p:nvGrpSpPr>
        <p:grpSpPr>
          <a:xfrm>
            <a:off x="7284720" y="5270004"/>
            <a:ext cx="453617" cy="368796"/>
            <a:chOff x="656786" y="2819400"/>
            <a:chExt cx="472629" cy="369332"/>
          </a:xfrm>
        </p:grpSpPr>
        <p:sp>
          <p:nvSpPr>
            <p:cNvPr id="64" name="Rounded Rectangle 63"/>
            <p:cNvSpPr/>
            <p:nvPr/>
          </p:nvSpPr>
          <p:spPr bwMode="auto">
            <a:xfrm>
              <a:off x="682159" y="2819648"/>
              <a:ext cx="428244" cy="369084"/>
            </a:xfrm>
            <a:prstGeom prst="roundRect">
              <a:avLst/>
            </a:prstGeom>
            <a:solidFill>
              <a:schemeClr val="bg1"/>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accent2"/>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65" name="TextBox 64"/>
                <p:cNvSpPr txBox="1"/>
                <p:nvPr/>
              </p:nvSpPr>
              <p:spPr>
                <a:xfrm>
                  <a:off x="656786" y="2819400"/>
                  <a:ext cx="47262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i="1" smtClean="0">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a:rPr>
                                  <m:t>𝑝</m:t>
                                </m:r>
                              </m:e>
                              <m:sub>
                                <m:r>
                                  <a:rPr lang="en-US" b="0" i="1" smtClean="0">
                                    <a:latin typeface="Cambria Math"/>
                                  </a:rPr>
                                  <m:t>𝑟</m:t>
                                </m:r>
                              </m:sub>
                            </m:sSub>
                          </m:e>
                        </m:acc>
                      </m:oMath>
                    </m:oMathPara>
                  </a14:m>
                  <a:endParaRPr lang="en-US" dirty="0"/>
                </a:p>
              </p:txBody>
            </p:sp>
          </mc:Choice>
          <mc:Fallback xmlns="">
            <p:sp>
              <p:nvSpPr>
                <p:cNvPr id="65" name="TextBox 64"/>
                <p:cNvSpPr txBox="1">
                  <a:spLocks noRot="1" noChangeAspect="1" noMove="1" noResize="1" noEditPoints="1" noAdjustHandles="1" noChangeArrowheads="1" noChangeShapeType="1" noTextEdit="1"/>
                </p:cNvSpPr>
                <p:nvPr/>
              </p:nvSpPr>
              <p:spPr>
                <a:xfrm>
                  <a:off x="656786" y="2819400"/>
                  <a:ext cx="472629" cy="369332"/>
                </a:xfrm>
                <a:prstGeom prst="rect">
                  <a:avLst/>
                </a:prstGeom>
                <a:blipFill rotWithShape="1">
                  <a:blip r:embed="rId11"/>
                  <a:stretch>
                    <a:fillRect b="-8333"/>
                  </a:stretch>
                </a:blipFill>
              </p:spPr>
              <p:txBody>
                <a:bodyPr/>
                <a:lstStyle/>
                <a:p>
                  <a:r>
                    <a:rPr lang="en-US">
                      <a:noFill/>
                    </a:rPr>
                    <a:t> </a:t>
                  </a:r>
                </a:p>
              </p:txBody>
            </p:sp>
          </mc:Fallback>
        </mc:AlternateContent>
      </p:grpSp>
      <p:grpSp>
        <p:nvGrpSpPr>
          <p:cNvPr id="66" name="Group 65"/>
          <p:cNvGrpSpPr/>
          <p:nvPr/>
        </p:nvGrpSpPr>
        <p:grpSpPr>
          <a:xfrm>
            <a:off x="4727983" y="5257800"/>
            <a:ext cx="453617" cy="368796"/>
            <a:chOff x="656786" y="2819400"/>
            <a:chExt cx="472629" cy="369332"/>
          </a:xfrm>
        </p:grpSpPr>
        <p:sp>
          <p:nvSpPr>
            <p:cNvPr id="67" name="Rounded Rectangle 66"/>
            <p:cNvSpPr/>
            <p:nvPr/>
          </p:nvSpPr>
          <p:spPr bwMode="auto">
            <a:xfrm>
              <a:off x="682159" y="2819648"/>
              <a:ext cx="428244" cy="369084"/>
            </a:xfrm>
            <a:prstGeom prst="roundRect">
              <a:avLst/>
            </a:prstGeom>
            <a:solidFill>
              <a:schemeClr val="bg1"/>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accent2"/>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68" name="TextBox 67"/>
                <p:cNvSpPr txBox="1"/>
                <p:nvPr/>
              </p:nvSpPr>
              <p:spPr>
                <a:xfrm>
                  <a:off x="656786" y="2819400"/>
                  <a:ext cx="47262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i="1" smtClean="0">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a:rPr>
                                  <m:t>𝑝</m:t>
                                </m:r>
                              </m:e>
                              <m:sub>
                                <m:r>
                                  <a:rPr lang="en-US" b="0" i="1" smtClean="0">
                                    <a:latin typeface="Cambria Math"/>
                                  </a:rPr>
                                  <m:t>𝑟</m:t>
                                </m:r>
                              </m:sub>
                            </m:sSub>
                          </m:e>
                        </m:acc>
                      </m:oMath>
                    </m:oMathPara>
                  </a14:m>
                  <a:endParaRPr lang="en-US" dirty="0"/>
                </a:p>
              </p:txBody>
            </p:sp>
          </mc:Choice>
          <mc:Fallback xmlns="">
            <p:sp>
              <p:nvSpPr>
                <p:cNvPr id="68" name="TextBox 67"/>
                <p:cNvSpPr txBox="1">
                  <a:spLocks noRot="1" noChangeAspect="1" noMove="1" noResize="1" noEditPoints="1" noAdjustHandles="1" noChangeArrowheads="1" noChangeShapeType="1" noTextEdit="1"/>
                </p:cNvSpPr>
                <p:nvPr/>
              </p:nvSpPr>
              <p:spPr>
                <a:xfrm>
                  <a:off x="656786" y="2819400"/>
                  <a:ext cx="472629" cy="369332"/>
                </a:xfrm>
                <a:prstGeom prst="rect">
                  <a:avLst/>
                </a:prstGeom>
                <a:blipFill rotWithShape="1">
                  <a:blip r:embed="rId12"/>
                  <a:stretch>
                    <a:fillRect b="-6667"/>
                  </a:stretch>
                </a:blipFill>
              </p:spPr>
              <p:txBody>
                <a:bodyPr/>
                <a:lstStyle/>
                <a:p>
                  <a:r>
                    <a:rPr lang="en-US">
                      <a:noFill/>
                    </a:rPr>
                    <a:t> </a:t>
                  </a:r>
                </a:p>
              </p:txBody>
            </p:sp>
          </mc:Fallback>
        </mc:AlternateContent>
      </p:grpSp>
      <p:grpSp>
        <p:nvGrpSpPr>
          <p:cNvPr id="69" name="Group 68"/>
          <p:cNvGrpSpPr/>
          <p:nvPr/>
        </p:nvGrpSpPr>
        <p:grpSpPr>
          <a:xfrm>
            <a:off x="4392703" y="5803404"/>
            <a:ext cx="453617" cy="368796"/>
            <a:chOff x="656786" y="2819400"/>
            <a:chExt cx="472629" cy="369332"/>
          </a:xfrm>
        </p:grpSpPr>
        <p:sp>
          <p:nvSpPr>
            <p:cNvPr id="70" name="Rounded Rectangle 69"/>
            <p:cNvSpPr/>
            <p:nvPr/>
          </p:nvSpPr>
          <p:spPr bwMode="auto">
            <a:xfrm>
              <a:off x="682159" y="2819648"/>
              <a:ext cx="428244" cy="369084"/>
            </a:xfrm>
            <a:prstGeom prst="roundRect">
              <a:avLst/>
            </a:prstGeom>
            <a:solidFill>
              <a:schemeClr val="bg1"/>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accent2"/>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71" name="TextBox 70"/>
                <p:cNvSpPr txBox="1"/>
                <p:nvPr/>
              </p:nvSpPr>
              <p:spPr>
                <a:xfrm>
                  <a:off x="656786" y="2819400"/>
                  <a:ext cx="47262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i="1" smtClean="0">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a:rPr>
                                  <m:t>𝑝</m:t>
                                </m:r>
                              </m:e>
                              <m:sub>
                                <m:r>
                                  <a:rPr lang="en-US" b="0" i="1" smtClean="0">
                                    <a:latin typeface="Cambria Math"/>
                                  </a:rPr>
                                  <m:t>𝑟</m:t>
                                </m:r>
                              </m:sub>
                            </m:sSub>
                          </m:e>
                        </m:acc>
                      </m:oMath>
                    </m:oMathPara>
                  </a14:m>
                  <a:endParaRPr lang="en-US" dirty="0"/>
                </a:p>
              </p:txBody>
            </p:sp>
          </mc:Choice>
          <mc:Fallback xmlns="">
            <p:sp>
              <p:nvSpPr>
                <p:cNvPr id="71" name="TextBox 70"/>
                <p:cNvSpPr txBox="1">
                  <a:spLocks noRot="1" noChangeAspect="1" noMove="1" noResize="1" noEditPoints="1" noAdjustHandles="1" noChangeArrowheads="1" noChangeShapeType="1" noTextEdit="1"/>
                </p:cNvSpPr>
                <p:nvPr/>
              </p:nvSpPr>
              <p:spPr>
                <a:xfrm>
                  <a:off x="656786" y="2819400"/>
                  <a:ext cx="472629" cy="369332"/>
                </a:xfrm>
                <a:prstGeom prst="rect">
                  <a:avLst/>
                </a:prstGeom>
                <a:blipFill rotWithShape="1">
                  <a:blip r:embed="rId13"/>
                  <a:stretch>
                    <a:fillRect b="-6557"/>
                  </a:stretch>
                </a:blipFill>
              </p:spPr>
              <p:txBody>
                <a:bodyPr/>
                <a:lstStyle/>
                <a:p>
                  <a:r>
                    <a:rPr lang="en-US">
                      <a:noFill/>
                    </a:rPr>
                    <a:t> </a:t>
                  </a:r>
                </a:p>
              </p:txBody>
            </p:sp>
          </mc:Fallback>
        </mc:AlternateContent>
      </p:grpSp>
      <p:grpSp>
        <p:nvGrpSpPr>
          <p:cNvPr id="72" name="Group 71"/>
          <p:cNvGrpSpPr/>
          <p:nvPr/>
        </p:nvGrpSpPr>
        <p:grpSpPr>
          <a:xfrm>
            <a:off x="5070883" y="5803404"/>
            <a:ext cx="453617" cy="368796"/>
            <a:chOff x="656786" y="2819400"/>
            <a:chExt cx="472629" cy="369332"/>
          </a:xfrm>
        </p:grpSpPr>
        <p:sp>
          <p:nvSpPr>
            <p:cNvPr id="73" name="Rounded Rectangle 72"/>
            <p:cNvSpPr/>
            <p:nvPr/>
          </p:nvSpPr>
          <p:spPr bwMode="auto">
            <a:xfrm>
              <a:off x="682159" y="2819648"/>
              <a:ext cx="428244" cy="369084"/>
            </a:xfrm>
            <a:prstGeom prst="roundRect">
              <a:avLst/>
            </a:prstGeom>
            <a:solidFill>
              <a:schemeClr val="bg1"/>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accent2"/>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74" name="TextBox 73"/>
                <p:cNvSpPr txBox="1"/>
                <p:nvPr/>
              </p:nvSpPr>
              <p:spPr>
                <a:xfrm>
                  <a:off x="656786" y="2819400"/>
                  <a:ext cx="47262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i="1" smtClean="0">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a:rPr>
                                  <m:t>𝑝</m:t>
                                </m:r>
                              </m:e>
                              <m:sub>
                                <m:r>
                                  <a:rPr lang="en-US" b="0" i="1" smtClean="0">
                                    <a:latin typeface="Cambria Math"/>
                                  </a:rPr>
                                  <m:t>𝑟</m:t>
                                </m:r>
                              </m:sub>
                            </m:sSub>
                          </m:e>
                        </m:acc>
                      </m:oMath>
                    </m:oMathPara>
                  </a14:m>
                  <a:endParaRPr lang="en-US" dirty="0"/>
                </a:p>
              </p:txBody>
            </p:sp>
          </mc:Choice>
          <mc:Fallback xmlns="">
            <p:sp>
              <p:nvSpPr>
                <p:cNvPr id="74" name="TextBox 73"/>
                <p:cNvSpPr txBox="1">
                  <a:spLocks noRot="1" noChangeAspect="1" noMove="1" noResize="1" noEditPoints="1" noAdjustHandles="1" noChangeArrowheads="1" noChangeShapeType="1" noTextEdit="1"/>
                </p:cNvSpPr>
                <p:nvPr/>
              </p:nvSpPr>
              <p:spPr>
                <a:xfrm>
                  <a:off x="656786" y="2819400"/>
                  <a:ext cx="472629" cy="369332"/>
                </a:xfrm>
                <a:prstGeom prst="rect">
                  <a:avLst/>
                </a:prstGeom>
                <a:blipFill rotWithShape="1">
                  <a:blip r:embed="rId14"/>
                  <a:stretch>
                    <a:fillRect b="-6557"/>
                  </a:stretch>
                </a:blipFill>
              </p:spPr>
              <p:txBody>
                <a:bodyPr/>
                <a:lstStyle/>
                <a:p>
                  <a:r>
                    <a:rPr lang="en-US">
                      <a:noFill/>
                    </a:rPr>
                    <a:t> </a:t>
                  </a:r>
                </a:p>
              </p:txBody>
            </p:sp>
          </mc:Fallback>
        </mc:AlternateContent>
      </p:grpSp>
      <p:grpSp>
        <p:nvGrpSpPr>
          <p:cNvPr id="75" name="Group 74"/>
          <p:cNvGrpSpPr/>
          <p:nvPr/>
        </p:nvGrpSpPr>
        <p:grpSpPr>
          <a:xfrm>
            <a:off x="5764303" y="5803404"/>
            <a:ext cx="453617" cy="368796"/>
            <a:chOff x="656786" y="2819400"/>
            <a:chExt cx="472629" cy="369332"/>
          </a:xfrm>
        </p:grpSpPr>
        <p:sp>
          <p:nvSpPr>
            <p:cNvPr id="76" name="Rounded Rectangle 75"/>
            <p:cNvSpPr/>
            <p:nvPr/>
          </p:nvSpPr>
          <p:spPr bwMode="auto">
            <a:xfrm>
              <a:off x="682159" y="2819648"/>
              <a:ext cx="428244" cy="369084"/>
            </a:xfrm>
            <a:prstGeom prst="roundRect">
              <a:avLst/>
            </a:prstGeom>
            <a:solidFill>
              <a:schemeClr val="bg1"/>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accent2"/>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77" name="TextBox 76"/>
                <p:cNvSpPr txBox="1"/>
                <p:nvPr/>
              </p:nvSpPr>
              <p:spPr>
                <a:xfrm>
                  <a:off x="656786" y="2819400"/>
                  <a:ext cx="47262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i="1" smtClean="0">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a:rPr>
                                  <m:t>𝑝</m:t>
                                </m:r>
                              </m:e>
                              <m:sub>
                                <m:r>
                                  <a:rPr lang="en-US" b="0" i="1" smtClean="0">
                                    <a:latin typeface="Cambria Math"/>
                                  </a:rPr>
                                  <m:t>𝑟</m:t>
                                </m:r>
                              </m:sub>
                            </m:sSub>
                          </m:e>
                        </m:acc>
                      </m:oMath>
                    </m:oMathPara>
                  </a14:m>
                  <a:endParaRPr lang="en-US" dirty="0"/>
                </a:p>
              </p:txBody>
            </p:sp>
          </mc:Choice>
          <mc:Fallback xmlns="">
            <p:sp>
              <p:nvSpPr>
                <p:cNvPr id="77" name="TextBox 76"/>
                <p:cNvSpPr txBox="1">
                  <a:spLocks noRot="1" noChangeAspect="1" noMove="1" noResize="1" noEditPoints="1" noAdjustHandles="1" noChangeArrowheads="1" noChangeShapeType="1" noTextEdit="1"/>
                </p:cNvSpPr>
                <p:nvPr/>
              </p:nvSpPr>
              <p:spPr>
                <a:xfrm>
                  <a:off x="656786" y="2819400"/>
                  <a:ext cx="472629" cy="369332"/>
                </a:xfrm>
                <a:prstGeom prst="rect">
                  <a:avLst/>
                </a:prstGeom>
                <a:blipFill rotWithShape="1">
                  <a:blip r:embed="rId13"/>
                  <a:stretch>
                    <a:fillRect b="-6557"/>
                  </a:stretch>
                </a:blipFill>
              </p:spPr>
              <p:txBody>
                <a:bodyPr/>
                <a:lstStyle/>
                <a:p>
                  <a:r>
                    <a:rPr lang="en-US">
                      <a:noFill/>
                    </a:rPr>
                    <a:t> </a:t>
                  </a:r>
                </a:p>
              </p:txBody>
            </p:sp>
          </mc:Fallback>
        </mc:AlternateContent>
      </p:grpSp>
      <p:grpSp>
        <p:nvGrpSpPr>
          <p:cNvPr id="78" name="Group 77"/>
          <p:cNvGrpSpPr/>
          <p:nvPr/>
        </p:nvGrpSpPr>
        <p:grpSpPr>
          <a:xfrm>
            <a:off x="6454140" y="5803404"/>
            <a:ext cx="453617" cy="368796"/>
            <a:chOff x="656786" y="2819400"/>
            <a:chExt cx="472629" cy="369332"/>
          </a:xfrm>
        </p:grpSpPr>
        <p:sp>
          <p:nvSpPr>
            <p:cNvPr id="79" name="Rounded Rectangle 78"/>
            <p:cNvSpPr/>
            <p:nvPr/>
          </p:nvSpPr>
          <p:spPr bwMode="auto">
            <a:xfrm>
              <a:off x="682159" y="2819648"/>
              <a:ext cx="428244" cy="369084"/>
            </a:xfrm>
            <a:prstGeom prst="roundRect">
              <a:avLst/>
            </a:prstGeom>
            <a:solidFill>
              <a:schemeClr val="bg1"/>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accent2"/>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80" name="TextBox 79"/>
                <p:cNvSpPr txBox="1"/>
                <p:nvPr/>
              </p:nvSpPr>
              <p:spPr>
                <a:xfrm>
                  <a:off x="656786" y="2819400"/>
                  <a:ext cx="47262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i="1" smtClean="0">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a:rPr>
                                  <m:t>𝑝</m:t>
                                </m:r>
                              </m:e>
                              <m:sub>
                                <m:r>
                                  <a:rPr lang="en-US" b="0" i="1" smtClean="0">
                                    <a:latin typeface="Cambria Math"/>
                                  </a:rPr>
                                  <m:t>𝑟</m:t>
                                </m:r>
                              </m:sub>
                            </m:sSub>
                          </m:e>
                        </m:acc>
                      </m:oMath>
                    </m:oMathPara>
                  </a14:m>
                  <a:endParaRPr lang="en-US" dirty="0"/>
                </a:p>
              </p:txBody>
            </p:sp>
          </mc:Choice>
          <mc:Fallback xmlns="">
            <p:sp>
              <p:nvSpPr>
                <p:cNvPr id="80" name="TextBox 79"/>
                <p:cNvSpPr txBox="1">
                  <a:spLocks noRot="1" noChangeAspect="1" noMove="1" noResize="1" noEditPoints="1" noAdjustHandles="1" noChangeArrowheads="1" noChangeShapeType="1" noTextEdit="1"/>
                </p:cNvSpPr>
                <p:nvPr/>
              </p:nvSpPr>
              <p:spPr>
                <a:xfrm>
                  <a:off x="656786" y="2819400"/>
                  <a:ext cx="472629" cy="369332"/>
                </a:xfrm>
                <a:prstGeom prst="rect">
                  <a:avLst/>
                </a:prstGeom>
                <a:blipFill rotWithShape="1">
                  <a:blip r:embed="rId15"/>
                  <a:stretch>
                    <a:fillRect b="-6557"/>
                  </a:stretch>
                </a:blipFill>
              </p:spPr>
              <p:txBody>
                <a:bodyPr/>
                <a:lstStyle/>
                <a:p>
                  <a:r>
                    <a:rPr lang="en-US">
                      <a:noFill/>
                    </a:rPr>
                    <a:t> </a:t>
                  </a:r>
                </a:p>
              </p:txBody>
            </p:sp>
          </mc:Fallback>
        </mc:AlternateContent>
      </p:grpSp>
      <p:grpSp>
        <p:nvGrpSpPr>
          <p:cNvPr id="81" name="Group 80"/>
          <p:cNvGrpSpPr/>
          <p:nvPr/>
        </p:nvGrpSpPr>
        <p:grpSpPr>
          <a:xfrm>
            <a:off x="7623583" y="5791200"/>
            <a:ext cx="453617" cy="368796"/>
            <a:chOff x="656786" y="2819400"/>
            <a:chExt cx="472629" cy="369332"/>
          </a:xfrm>
        </p:grpSpPr>
        <p:sp>
          <p:nvSpPr>
            <p:cNvPr id="82" name="Rounded Rectangle 81"/>
            <p:cNvSpPr/>
            <p:nvPr/>
          </p:nvSpPr>
          <p:spPr bwMode="auto">
            <a:xfrm>
              <a:off x="682159" y="2819648"/>
              <a:ext cx="428244" cy="369084"/>
            </a:xfrm>
            <a:prstGeom prst="roundRect">
              <a:avLst/>
            </a:prstGeom>
            <a:solidFill>
              <a:schemeClr val="bg1"/>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accent2"/>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83" name="TextBox 82"/>
                <p:cNvSpPr txBox="1"/>
                <p:nvPr/>
              </p:nvSpPr>
              <p:spPr>
                <a:xfrm>
                  <a:off x="656786" y="2819400"/>
                  <a:ext cx="47262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i="1" smtClean="0">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a:rPr>
                                  <m:t>𝑝</m:t>
                                </m:r>
                              </m:e>
                              <m:sub>
                                <m:r>
                                  <a:rPr lang="en-US" b="0" i="1" smtClean="0">
                                    <a:latin typeface="Cambria Math"/>
                                  </a:rPr>
                                  <m:t>𝑟</m:t>
                                </m:r>
                              </m:sub>
                            </m:sSub>
                          </m:e>
                        </m:acc>
                      </m:oMath>
                    </m:oMathPara>
                  </a14:m>
                  <a:endParaRPr lang="en-US" dirty="0"/>
                </a:p>
              </p:txBody>
            </p:sp>
          </mc:Choice>
          <mc:Fallback xmlns="">
            <p:sp>
              <p:nvSpPr>
                <p:cNvPr id="83" name="TextBox 82"/>
                <p:cNvSpPr txBox="1">
                  <a:spLocks noRot="1" noChangeAspect="1" noMove="1" noResize="1" noEditPoints="1" noAdjustHandles="1" noChangeArrowheads="1" noChangeShapeType="1" noTextEdit="1"/>
                </p:cNvSpPr>
                <p:nvPr/>
              </p:nvSpPr>
              <p:spPr>
                <a:xfrm>
                  <a:off x="656786" y="2819400"/>
                  <a:ext cx="472629" cy="369332"/>
                </a:xfrm>
                <a:prstGeom prst="rect">
                  <a:avLst/>
                </a:prstGeom>
                <a:blipFill rotWithShape="1">
                  <a:blip r:embed="rId13"/>
                  <a:stretch>
                    <a:fillRect b="-8333"/>
                  </a:stretch>
                </a:blipFill>
              </p:spPr>
              <p:txBody>
                <a:bodyPr/>
                <a:lstStyle/>
                <a:p>
                  <a:r>
                    <a:rPr lang="en-US">
                      <a:noFill/>
                    </a:rPr>
                    <a:t> </a:t>
                  </a:r>
                </a:p>
              </p:txBody>
            </p:sp>
          </mc:Fallback>
        </mc:AlternateContent>
      </p:grpSp>
      <p:sp>
        <p:nvSpPr>
          <p:cNvPr id="84" name="Down Arrow 83"/>
          <p:cNvSpPr/>
          <p:nvPr/>
        </p:nvSpPr>
        <p:spPr bwMode="auto">
          <a:xfrm rot="10800000">
            <a:off x="5943601" y="3886200"/>
            <a:ext cx="279400" cy="362204"/>
          </a:xfrm>
          <a:prstGeom prst="downArrow">
            <a:avLst/>
          </a:prstGeom>
          <a:ln>
            <a:solidFill>
              <a:srgbClr val="0070C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spAutoFit/>
          </a:bodyPr>
          <a:lstStyle/>
          <a:p>
            <a:pPr marL="342900" marR="0" indent="-342900" algn="l" defTabSz="914400" rtl="0" eaLnBrk="1" fontAlgn="base" latinLnBrk="0" hangingPunct="1">
              <a:lnSpc>
                <a:spcPct val="100000"/>
              </a:lnSpc>
              <a:spcBef>
                <a:spcPct val="5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85" name="Line Callout 1 84"/>
          <p:cNvSpPr/>
          <p:nvPr/>
        </p:nvSpPr>
        <p:spPr bwMode="auto">
          <a:xfrm>
            <a:off x="7309672" y="3733800"/>
            <a:ext cx="1453328" cy="629835"/>
          </a:xfrm>
          <a:prstGeom prst="borderCallout1">
            <a:avLst>
              <a:gd name="adj1" fmla="val 49732"/>
              <a:gd name="adj2" fmla="val -463"/>
              <a:gd name="adj3" fmla="val 49285"/>
              <a:gd name="adj4" fmla="val -43329"/>
            </a:avLst>
          </a:prstGeom>
          <a:ln cap="sq" cmpd="sng">
            <a:solidFill>
              <a:srgbClr val="0070C0"/>
            </a:solidFill>
            <a:prstDash val="sysDash"/>
            <a:round/>
            <a:headEnd type="none" w="med" len="med"/>
            <a:tailEnd type="triangle" w="lg" len="med"/>
          </a:ln>
          <a:effectLst/>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R="0" indent="-342900" algn="ctr" defTabSz="914400" rtl="0" eaLnBrk="1" fontAlgn="base" latinLnBrk="0" hangingPunct="1">
              <a:lnSpc>
                <a:spcPct val="100000"/>
              </a:lnSpc>
              <a:spcBef>
                <a:spcPts val="0"/>
              </a:spcBef>
              <a:spcAft>
                <a:spcPct val="0"/>
              </a:spcAft>
              <a:buClrTx/>
              <a:buSzTx/>
              <a:buFontTx/>
              <a:buNone/>
              <a:tabLst/>
            </a:pPr>
            <a:r>
              <a:rPr lang="en-US" sz="2000" dirty="0" smtClean="0">
                <a:solidFill>
                  <a:srgbClr val="0070C0"/>
                </a:solidFill>
                <a:latin typeface="Cambria Math" pitchFamily="18" charset="0"/>
                <a:ea typeface="Cambria Math" pitchFamily="18" charset="0"/>
              </a:rPr>
              <a:t>K-means</a:t>
            </a:r>
          </a:p>
          <a:p>
            <a:pPr marR="0" indent="-342900" algn="ctr" defTabSz="914400" rtl="0" eaLnBrk="1" fontAlgn="base" latinLnBrk="0" hangingPunct="1">
              <a:lnSpc>
                <a:spcPct val="100000"/>
              </a:lnSpc>
              <a:spcBef>
                <a:spcPts val="0"/>
              </a:spcBef>
              <a:spcAft>
                <a:spcPct val="0"/>
              </a:spcAft>
              <a:buClrTx/>
              <a:buSzTx/>
              <a:buFontTx/>
              <a:buNone/>
              <a:tabLst/>
            </a:pPr>
            <a:r>
              <a:rPr lang="en-US" sz="2000" dirty="0" smtClean="0">
                <a:solidFill>
                  <a:srgbClr val="0070C0"/>
                </a:solidFill>
                <a:latin typeface="Cambria Math" pitchFamily="18" charset="0"/>
                <a:ea typeface="Cambria Math" pitchFamily="18" charset="0"/>
              </a:rPr>
              <a:t>clustering</a:t>
            </a:r>
          </a:p>
        </p:txBody>
      </p:sp>
    </p:spTree>
    <p:extLst>
      <p:ext uri="{BB962C8B-B14F-4D97-AF65-F5344CB8AC3E}">
        <p14:creationId xmlns:p14="http://schemas.microsoft.com/office/powerpoint/2010/main" val="2625074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500"/>
                                        <p:tgtEl>
                                          <p:spTgt spid="11"/>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par>
                                <p:cTn id="38" presetID="10" presetClass="entr" presetSubtype="0" fill="hold"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fade">
                                      <p:cBhvr>
                                        <p:cTn id="40" dur="500"/>
                                        <p:tgtEl>
                                          <p:spTgt spid="15"/>
                                        </p:tgtEl>
                                      </p:cBhvr>
                                    </p:animEffect>
                                  </p:childTnLst>
                                </p:cTn>
                              </p:par>
                              <p:par>
                                <p:cTn id="41" presetID="10" presetClass="entr" presetSubtype="0" fill="hold" nodeType="with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500"/>
                                        <p:tgtEl>
                                          <p:spTgt spid="16"/>
                                        </p:tgtEl>
                                      </p:cBhvr>
                                    </p:animEffect>
                                  </p:childTnLst>
                                </p:cTn>
                              </p:par>
                              <p:par>
                                <p:cTn id="44" presetID="10" presetClass="entr" presetSubtype="0" fill="hold" nodeType="with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fade">
                                      <p:cBhvr>
                                        <p:cTn id="46" dur="500"/>
                                        <p:tgtEl>
                                          <p:spTgt spid="17"/>
                                        </p:tgtEl>
                                      </p:cBhvr>
                                    </p:animEffect>
                                  </p:childTnLst>
                                </p:cTn>
                              </p:par>
                              <p:par>
                                <p:cTn id="47" presetID="10" presetClass="entr" presetSubtype="0" fill="hold" nodeType="with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fade">
                                      <p:cBhvr>
                                        <p:cTn id="49" dur="500"/>
                                        <p:tgtEl>
                                          <p:spTgt spid="18"/>
                                        </p:tgtEl>
                                      </p:cBhvr>
                                    </p:animEffect>
                                  </p:childTnLst>
                                </p:cTn>
                              </p:par>
                              <p:par>
                                <p:cTn id="50" presetID="10" presetClass="entr" presetSubtype="0" fill="hold" nodeType="with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fade">
                                      <p:cBhvr>
                                        <p:cTn id="52" dur="500"/>
                                        <p:tgtEl>
                                          <p:spTgt spid="19"/>
                                        </p:tgtEl>
                                      </p:cBhvr>
                                    </p:animEffect>
                                  </p:childTnLst>
                                </p:cTn>
                              </p:par>
                              <p:par>
                                <p:cTn id="53" presetID="10" presetClass="entr" presetSubtype="0" fill="hold" nodeType="with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fade">
                                      <p:cBhvr>
                                        <p:cTn id="55" dur="500"/>
                                        <p:tgtEl>
                                          <p:spTgt spid="22"/>
                                        </p:tgtEl>
                                      </p:cBhvr>
                                    </p:animEffect>
                                  </p:childTnLst>
                                </p:cTn>
                              </p:par>
                              <p:par>
                                <p:cTn id="56" presetID="10" presetClass="entr" presetSubtype="0" fill="hold" nodeType="with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fade">
                                      <p:cBhvr>
                                        <p:cTn id="58" dur="500"/>
                                        <p:tgtEl>
                                          <p:spTgt spid="23"/>
                                        </p:tgtEl>
                                      </p:cBhvr>
                                    </p:animEffect>
                                  </p:childTnLst>
                                </p:cTn>
                              </p:par>
                              <p:par>
                                <p:cTn id="59" presetID="10" presetClass="entr" presetSubtype="0" fill="hold" nodeType="withEffect">
                                  <p:stCondLst>
                                    <p:cond delay="0"/>
                                  </p:stCondLst>
                                  <p:childTnLst>
                                    <p:set>
                                      <p:cBhvr>
                                        <p:cTn id="60" dur="1" fill="hold">
                                          <p:stCondLst>
                                            <p:cond delay="0"/>
                                          </p:stCondLst>
                                        </p:cTn>
                                        <p:tgtEl>
                                          <p:spTgt spid="13"/>
                                        </p:tgtEl>
                                        <p:attrNameLst>
                                          <p:attrName>style.visibility</p:attrName>
                                        </p:attrNameLst>
                                      </p:cBhvr>
                                      <p:to>
                                        <p:strVal val="visible"/>
                                      </p:to>
                                    </p:set>
                                    <p:animEffect transition="in" filter="fade">
                                      <p:cBhvr>
                                        <p:cTn id="61" dur="500"/>
                                        <p:tgtEl>
                                          <p:spTgt spid="13"/>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20"/>
                                        </p:tgtEl>
                                        <p:attrNameLst>
                                          <p:attrName>style.visibility</p:attrName>
                                        </p:attrNameLst>
                                      </p:cBhvr>
                                      <p:to>
                                        <p:strVal val="visible"/>
                                      </p:to>
                                    </p:set>
                                    <p:animEffect transition="in" filter="fade">
                                      <p:cBhvr>
                                        <p:cTn id="64" dur="500"/>
                                        <p:tgtEl>
                                          <p:spTgt spid="20"/>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fade">
                                      <p:cBhvr>
                                        <p:cTn id="67" dur="500"/>
                                        <p:tgtEl>
                                          <p:spTgt spid="24"/>
                                        </p:tgtEl>
                                      </p:cBhvr>
                                    </p:animEffect>
                                  </p:childTnLst>
                                </p:cTn>
                              </p:par>
                            </p:childTnLst>
                          </p:cTn>
                        </p:par>
                      </p:childTnLst>
                    </p:cTn>
                  </p:par>
                  <p:par>
                    <p:cTn id="68" fill="hold">
                      <p:stCondLst>
                        <p:cond delay="indefinite"/>
                      </p:stCondLst>
                      <p:childTnLst>
                        <p:par>
                          <p:cTn id="69" fill="hold">
                            <p:stCondLst>
                              <p:cond delay="0"/>
                            </p:stCondLst>
                            <p:childTnLst>
                              <p:par>
                                <p:cTn id="70" presetID="26" presetClass="emph" presetSubtype="0" fill="hold" nodeType="clickEffect">
                                  <p:stCondLst>
                                    <p:cond delay="0"/>
                                  </p:stCondLst>
                                  <p:childTnLst>
                                    <p:animEffect transition="out" filter="fade">
                                      <p:cBhvr>
                                        <p:cTn id="71" dur="500" tmFilter="0, 0; .2, .5; .8, .5; 1, 0"/>
                                        <p:tgtEl>
                                          <p:spTgt spid="15"/>
                                        </p:tgtEl>
                                      </p:cBhvr>
                                    </p:animEffect>
                                    <p:animScale>
                                      <p:cBhvr>
                                        <p:cTn id="72" dur="250" autoRev="1" fill="hold"/>
                                        <p:tgtEl>
                                          <p:spTgt spid="15"/>
                                        </p:tgtEl>
                                      </p:cBhvr>
                                      <p:by x="105000" y="105000"/>
                                    </p:animScale>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fade">
                                      <p:cBhvr>
                                        <p:cTn id="77" dur="500"/>
                                        <p:tgtEl>
                                          <p:spTgt spid="25"/>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fade">
                                      <p:cBhvr>
                                        <p:cTn id="82" dur="500"/>
                                        <p:tgtEl>
                                          <p:spTgt spid="47"/>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26"/>
                                        </p:tgtEl>
                                        <p:attrNameLst>
                                          <p:attrName>style.visibility</p:attrName>
                                        </p:attrNameLst>
                                      </p:cBhvr>
                                      <p:to>
                                        <p:strVal val="visible"/>
                                      </p:to>
                                    </p:set>
                                    <p:animEffect transition="in" filter="fade">
                                      <p:cBhvr>
                                        <p:cTn id="87" dur="500"/>
                                        <p:tgtEl>
                                          <p:spTgt spid="26"/>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27"/>
                                        </p:tgtEl>
                                        <p:attrNameLst>
                                          <p:attrName>style.visibility</p:attrName>
                                        </p:attrNameLst>
                                      </p:cBhvr>
                                      <p:to>
                                        <p:strVal val="visible"/>
                                      </p:to>
                                    </p:set>
                                    <p:animEffect transition="in" filter="fade">
                                      <p:cBhvr>
                                        <p:cTn id="90" dur="500"/>
                                        <p:tgtEl>
                                          <p:spTgt spid="27"/>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28"/>
                                        </p:tgtEl>
                                        <p:attrNameLst>
                                          <p:attrName>style.visibility</p:attrName>
                                        </p:attrNameLst>
                                      </p:cBhvr>
                                      <p:to>
                                        <p:strVal val="visible"/>
                                      </p:to>
                                    </p:set>
                                    <p:animEffect transition="in" filter="fade">
                                      <p:cBhvr>
                                        <p:cTn id="93" dur="500"/>
                                        <p:tgtEl>
                                          <p:spTgt spid="28"/>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29"/>
                                        </p:tgtEl>
                                        <p:attrNameLst>
                                          <p:attrName>style.visibility</p:attrName>
                                        </p:attrNameLst>
                                      </p:cBhvr>
                                      <p:to>
                                        <p:strVal val="visible"/>
                                      </p:to>
                                    </p:set>
                                    <p:animEffect transition="in" filter="fade">
                                      <p:cBhvr>
                                        <p:cTn id="96" dur="500"/>
                                        <p:tgtEl>
                                          <p:spTgt spid="29"/>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30"/>
                                        </p:tgtEl>
                                        <p:attrNameLst>
                                          <p:attrName>style.visibility</p:attrName>
                                        </p:attrNameLst>
                                      </p:cBhvr>
                                      <p:to>
                                        <p:strVal val="visible"/>
                                      </p:to>
                                    </p:set>
                                    <p:animEffect transition="in" filter="fade">
                                      <p:cBhvr>
                                        <p:cTn id="99" dur="500"/>
                                        <p:tgtEl>
                                          <p:spTgt spid="30"/>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31"/>
                                        </p:tgtEl>
                                        <p:attrNameLst>
                                          <p:attrName>style.visibility</p:attrName>
                                        </p:attrNameLst>
                                      </p:cBhvr>
                                      <p:to>
                                        <p:strVal val="visible"/>
                                      </p:to>
                                    </p:set>
                                    <p:animEffect transition="in" filter="fade">
                                      <p:cBhvr>
                                        <p:cTn id="102" dur="500"/>
                                        <p:tgtEl>
                                          <p:spTgt spid="31"/>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nodeType="clickEffect">
                                  <p:stCondLst>
                                    <p:cond delay="0"/>
                                  </p:stCondLst>
                                  <p:childTnLst>
                                    <p:set>
                                      <p:cBhvr>
                                        <p:cTn id="106" dur="1" fill="hold">
                                          <p:stCondLst>
                                            <p:cond delay="0"/>
                                          </p:stCondLst>
                                        </p:cTn>
                                        <p:tgtEl>
                                          <p:spTgt spid="35"/>
                                        </p:tgtEl>
                                        <p:attrNameLst>
                                          <p:attrName>style.visibility</p:attrName>
                                        </p:attrNameLst>
                                      </p:cBhvr>
                                      <p:to>
                                        <p:strVal val="visible"/>
                                      </p:to>
                                    </p:set>
                                    <p:animEffect transition="in" filter="fade">
                                      <p:cBhvr>
                                        <p:cTn id="107" dur="500"/>
                                        <p:tgtEl>
                                          <p:spTgt spid="35"/>
                                        </p:tgtEl>
                                      </p:cBhvr>
                                    </p:animEffect>
                                  </p:childTnLst>
                                </p:cTn>
                              </p:par>
                              <p:par>
                                <p:cTn id="108" presetID="26" presetClass="emph" presetSubtype="0" fill="hold" nodeType="withEffect">
                                  <p:stCondLst>
                                    <p:cond delay="0"/>
                                  </p:stCondLst>
                                  <p:childTnLst>
                                    <p:animEffect transition="out" filter="fade">
                                      <p:cBhvr>
                                        <p:cTn id="109" dur="500" tmFilter="0, 0; .2, .5; .8, .5; 1, 0"/>
                                        <p:tgtEl>
                                          <p:spTgt spid="35"/>
                                        </p:tgtEl>
                                      </p:cBhvr>
                                    </p:animEffect>
                                    <p:animScale>
                                      <p:cBhvr>
                                        <p:cTn id="110" dur="250" autoRev="1" fill="hold"/>
                                        <p:tgtEl>
                                          <p:spTgt spid="35"/>
                                        </p:tgtEl>
                                      </p:cBhvr>
                                      <p:by x="105000" y="105000"/>
                                    </p:animScale>
                                  </p:childTnLst>
                                </p:cTn>
                              </p:par>
                              <p:par>
                                <p:cTn id="111" presetID="10" presetClass="entr" presetSubtype="0" fill="hold" nodeType="withEffect">
                                  <p:stCondLst>
                                    <p:cond delay="0"/>
                                  </p:stCondLst>
                                  <p:childTnLst>
                                    <p:set>
                                      <p:cBhvr>
                                        <p:cTn id="112" dur="1" fill="hold">
                                          <p:stCondLst>
                                            <p:cond delay="0"/>
                                          </p:stCondLst>
                                        </p:cTn>
                                        <p:tgtEl>
                                          <p:spTgt spid="38"/>
                                        </p:tgtEl>
                                        <p:attrNameLst>
                                          <p:attrName>style.visibility</p:attrName>
                                        </p:attrNameLst>
                                      </p:cBhvr>
                                      <p:to>
                                        <p:strVal val="visible"/>
                                      </p:to>
                                    </p:set>
                                    <p:animEffect transition="in" filter="fade">
                                      <p:cBhvr>
                                        <p:cTn id="113" dur="500"/>
                                        <p:tgtEl>
                                          <p:spTgt spid="38"/>
                                        </p:tgtEl>
                                      </p:cBhvr>
                                    </p:animEffect>
                                  </p:childTnLst>
                                </p:cTn>
                              </p:par>
                              <p:par>
                                <p:cTn id="114" presetID="26" presetClass="emph" presetSubtype="0" fill="hold" nodeType="withEffect">
                                  <p:stCondLst>
                                    <p:cond delay="0"/>
                                  </p:stCondLst>
                                  <p:childTnLst>
                                    <p:animEffect transition="out" filter="fade">
                                      <p:cBhvr>
                                        <p:cTn id="115" dur="500" tmFilter="0, 0; .2, .5; .8, .5; 1, 0"/>
                                        <p:tgtEl>
                                          <p:spTgt spid="38"/>
                                        </p:tgtEl>
                                      </p:cBhvr>
                                    </p:animEffect>
                                    <p:animScale>
                                      <p:cBhvr>
                                        <p:cTn id="116" dur="250" autoRev="1" fill="hold"/>
                                        <p:tgtEl>
                                          <p:spTgt spid="38"/>
                                        </p:tgtEl>
                                      </p:cBhvr>
                                      <p:by x="105000" y="105000"/>
                                    </p:animScale>
                                  </p:childTnLst>
                                </p:cTn>
                              </p:par>
                              <p:par>
                                <p:cTn id="117" presetID="10" presetClass="entr" presetSubtype="0" fill="hold" nodeType="withEffect">
                                  <p:stCondLst>
                                    <p:cond delay="0"/>
                                  </p:stCondLst>
                                  <p:childTnLst>
                                    <p:set>
                                      <p:cBhvr>
                                        <p:cTn id="118" dur="1" fill="hold">
                                          <p:stCondLst>
                                            <p:cond delay="0"/>
                                          </p:stCondLst>
                                        </p:cTn>
                                        <p:tgtEl>
                                          <p:spTgt spid="41"/>
                                        </p:tgtEl>
                                        <p:attrNameLst>
                                          <p:attrName>style.visibility</p:attrName>
                                        </p:attrNameLst>
                                      </p:cBhvr>
                                      <p:to>
                                        <p:strVal val="visible"/>
                                      </p:to>
                                    </p:set>
                                    <p:animEffect transition="in" filter="fade">
                                      <p:cBhvr>
                                        <p:cTn id="119" dur="500"/>
                                        <p:tgtEl>
                                          <p:spTgt spid="41"/>
                                        </p:tgtEl>
                                      </p:cBhvr>
                                    </p:animEffect>
                                  </p:childTnLst>
                                </p:cTn>
                              </p:par>
                              <p:par>
                                <p:cTn id="120" presetID="26" presetClass="emph" presetSubtype="0" fill="hold" nodeType="withEffect">
                                  <p:stCondLst>
                                    <p:cond delay="0"/>
                                  </p:stCondLst>
                                  <p:childTnLst>
                                    <p:animEffect transition="out" filter="fade">
                                      <p:cBhvr>
                                        <p:cTn id="121" dur="500" tmFilter="0, 0; .2, .5; .8, .5; 1, 0"/>
                                        <p:tgtEl>
                                          <p:spTgt spid="41"/>
                                        </p:tgtEl>
                                      </p:cBhvr>
                                    </p:animEffect>
                                    <p:animScale>
                                      <p:cBhvr>
                                        <p:cTn id="122" dur="250" autoRev="1" fill="hold"/>
                                        <p:tgtEl>
                                          <p:spTgt spid="41"/>
                                        </p:tgtEl>
                                      </p:cBhvr>
                                      <p:by x="105000" y="105000"/>
                                    </p:animScale>
                                  </p:childTnLst>
                                </p:cTn>
                              </p:par>
                              <p:par>
                                <p:cTn id="123" presetID="10" presetClass="entr" presetSubtype="0" fill="hold" nodeType="withEffect">
                                  <p:stCondLst>
                                    <p:cond delay="0"/>
                                  </p:stCondLst>
                                  <p:childTnLst>
                                    <p:set>
                                      <p:cBhvr>
                                        <p:cTn id="124" dur="1" fill="hold">
                                          <p:stCondLst>
                                            <p:cond delay="0"/>
                                          </p:stCondLst>
                                        </p:cTn>
                                        <p:tgtEl>
                                          <p:spTgt spid="44"/>
                                        </p:tgtEl>
                                        <p:attrNameLst>
                                          <p:attrName>style.visibility</p:attrName>
                                        </p:attrNameLst>
                                      </p:cBhvr>
                                      <p:to>
                                        <p:strVal val="visible"/>
                                      </p:to>
                                    </p:set>
                                    <p:animEffect transition="in" filter="fade">
                                      <p:cBhvr>
                                        <p:cTn id="125" dur="500"/>
                                        <p:tgtEl>
                                          <p:spTgt spid="44"/>
                                        </p:tgtEl>
                                      </p:cBhvr>
                                    </p:animEffect>
                                  </p:childTnLst>
                                </p:cTn>
                              </p:par>
                              <p:par>
                                <p:cTn id="126" presetID="26" presetClass="emph" presetSubtype="0" fill="hold" nodeType="withEffect">
                                  <p:stCondLst>
                                    <p:cond delay="0"/>
                                  </p:stCondLst>
                                  <p:childTnLst>
                                    <p:animEffect transition="out" filter="fade">
                                      <p:cBhvr>
                                        <p:cTn id="127" dur="500" tmFilter="0, 0; .2, .5; .8, .5; 1, 0"/>
                                        <p:tgtEl>
                                          <p:spTgt spid="44"/>
                                        </p:tgtEl>
                                      </p:cBhvr>
                                    </p:animEffect>
                                    <p:animScale>
                                      <p:cBhvr>
                                        <p:cTn id="128" dur="250" autoRev="1" fill="hold"/>
                                        <p:tgtEl>
                                          <p:spTgt spid="44"/>
                                        </p:tgtEl>
                                      </p:cBhvr>
                                      <p:by x="105000" y="105000"/>
                                    </p:animScale>
                                  </p:childTnLst>
                                </p:cTn>
                              </p:par>
                            </p:childTnLst>
                          </p:cTn>
                        </p:par>
                      </p:childTnLst>
                    </p:cTn>
                  </p:par>
                  <p:par>
                    <p:cTn id="129" fill="hold">
                      <p:stCondLst>
                        <p:cond delay="indefinite"/>
                      </p:stCondLst>
                      <p:childTnLst>
                        <p:par>
                          <p:cTn id="130" fill="hold">
                            <p:stCondLst>
                              <p:cond delay="0"/>
                            </p:stCondLst>
                            <p:childTnLst>
                              <p:par>
                                <p:cTn id="131" presetID="10" presetClass="entr" presetSubtype="0" fill="hold" nodeType="clickEffect">
                                  <p:stCondLst>
                                    <p:cond delay="0"/>
                                  </p:stCondLst>
                                  <p:childTnLst>
                                    <p:set>
                                      <p:cBhvr>
                                        <p:cTn id="132" dur="1" fill="hold">
                                          <p:stCondLst>
                                            <p:cond delay="0"/>
                                          </p:stCondLst>
                                        </p:cTn>
                                        <p:tgtEl>
                                          <p:spTgt spid="57"/>
                                        </p:tgtEl>
                                        <p:attrNameLst>
                                          <p:attrName>style.visibility</p:attrName>
                                        </p:attrNameLst>
                                      </p:cBhvr>
                                      <p:to>
                                        <p:strVal val="visible"/>
                                      </p:to>
                                    </p:set>
                                    <p:animEffect transition="in" filter="fade">
                                      <p:cBhvr>
                                        <p:cTn id="133" dur="500"/>
                                        <p:tgtEl>
                                          <p:spTgt spid="57"/>
                                        </p:tgtEl>
                                      </p:cBhvr>
                                    </p:animEffect>
                                  </p:childTnLst>
                                </p:cTn>
                              </p:par>
                              <p:par>
                                <p:cTn id="134" presetID="10" presetClass="entr" presetSubtype="0" fill="hold" nodeType="withEffect">
                                  <p:stCondLst>
                                    <p:cond delay="0"/>
                                  </p:stCondLst>
                                  <p:childTnLst>
                                    <p:set>
                                      <p:cBhvr>
                                        <p:cTn id="135" dur="1" fill="hold">
                                          <p:stCondLst>
                                            <p:cond delay="0"/>
                                          </p:stCondLst>
                                        </p:cTn>
                                        <p:tgtEl>
                                          <p:spTgt spid="60"/>
                                        </p:tgtEl>
                                        <p:attrNameLst>
                                          <p:attrName>style.visibility</p:attrName>
                                        </p:attrNameLst>
                                      </p:cBhvr>
                                      <p:to>
                                        <p:strVal val="visible"/>
                                      </p:to>
                                    </p:set>
                                    <p:animEffect transition="in" filter="fade">
                                      <p:cBhvr>
                                        <p:cTn id="136" dur="500"/>
                                        <p:tgtEl>
                                          <p:spTgt spid="60"/>
                                        </p:tgtEl>
                                      </p:cBhvr>
                                    </p:animEffect>
                                  </p:childTnLst>
                                </p:cTn>
                              </p:par>
                              <p:par>
                                <p:cTn id="137" presetID="10" presetClass="entr" presetSubtype="0" fill="hold" nodeType="withEffect">
                                  <p:stCondLst>
                                    <p:cond delay="0"/>
                                  </p:stCondLst>
                                  <p:childTnLst>
                                    <p:set>
                                      <p:cBhvr>
                                        <p:cTn id="138" dur="1" fill="hold">
                                          <p:stCondLst>
                                            <p:cond delay="0"/>
                                          </p:stCondLst>
                                        </p:cTn>
                                        <p:tgtEl>
                                          <p:spTgt spid="63"/>
                                        </p:tgtEl>
                                        <p:attrNameLst>
                                          <p:attrName>style.visibility</p:attrName>
                                        </p:attrNameLst>
                                      </p:cBhvr>
                                      <p:to>
                                        <p:strVal val="visible"/>
                                      </p:to>
                                    </p:set>
                                    <p:animEffect transition="in" filter="fade">
                                      <p:cBhvr>
                                        <p:cTn id="139" dur="500"/>
                                        <p:tgtEl>
                                          <p:spTgt spid="63"/>
                                        </p:tgtEl>
                                      </p:cBhvr>
                                    </p:animEffect>
                                  </p:childTnLst>
                                </p:cTn>
                              </p:par>
                              <p:par>
                                <p:cTn id="140" presetID="10" presetClass="entr" presetSubtype="0" fill="hold" nodeType="withEffect">
                                  <p:stCondLst>
                                    <p:cond delay="0"/>
                                  </p:stCondLst>
                                  <p:childTnLst>
                                    <p:set>
                                      <p:cBhvr>
                                        <p:cTn id="141" dur="1" fill="hold">
                                          <p:stCondLst>
                                            <p:cond delay="0"/>
                                          </p:stCondLst>
                                        </p:cTn>
                                        <p:tgtEl>
                                          <p:spTgt spid="66"/>
                                        </p:tgtEl>
                                        <p:attrNameLst>
                                          <p:attrName>style.visibility</p:attrName>
                                        </p:attrNameLst>
                                      </p:cBhvr>
                                      <p:to>
                                        <p:strVal val="visible"/>
                                      </p:to>
                                    </p:set>
                                    <p:animEffect transition="in" filter="fade">
                                      <p:cBhvr>
                                        <p:cTn id="142" dur="500"/>
                                        <p:tgtEl>
                                          <p:spTgt spid="66"/>
                                        </p:tgtEl>
                                      </p:cBhvr>
                                    </p:animEffect>
                                  </p:childTnLst>
                                </p:cTn>
                              </p:par>
                              <p:par>
                                <p:cTn id="143" presetID="10" presetClass="entr" presetSubtype="0" fill="hold" nodeType="withEffect">
                                  <p:stCondLst>
                                    <p:cond delay="0"/>
                                  </p:stCondLst>
                                  <p:childTnLst>
                                    <p:set>
                                      <p:cBhvr>
                                        <p:cTn id="144" dur="1" fill="hold">
                                          <p:stCondLst>
                                            <p:cond delay="0"/>
                                          </p:stCondLst>
                                        </p:cTn>
                                        <p:tgtEl>
                                          <p:spTgt spid="69"/>
                                        </p:tgtEl>
                                        <p:attrNameLst>
                                          <p:attrName>style.visibility</p:attrName>
                                        </p:attrNameLst>
                                      </p:cBhvr>
                                      <p:to>
                                        <p:strVal val="visible"/>
                                      </p:to>
                                    </p:set>
                                    <p:animEffect transition="in" filter="fade">
                                      <p:cBhvr>
                                        <p:cTn id="145" dur="500"/>
                                        <p:tgtEl>
                                          <p:spTgt spid="69"/>
                                        </p:tgtEl>
                                      </p:cBhvr>
                                    </p:animEffect>
                                  </p:childTnLst>
                                </p:cTn>
                              </p:par>
                              <p:par>
                                <p:cTn id="146" presetID="10" presetClass="entr" presetSubtype="0" fill="hold" nodeType="withEffect">
                                  <p:stCondLst>
                                    <p:cond delay="0"/>
                                  </p:stCondLst>
                                  <p:childTnLst>
                                    <p:set>
                                      <p:cBhvr>
                                        <p:cTn id="147" dur="1" fill="hold">
                                          <p:stCondLst>
                                            <p:cond delay="0"/>
                                          </p:stCondLst>
                                        </p:cTn>
                                        <p:tgtEl>
                                          <p:spTgt spid="72"/>
                                        </p:tgtEl>
                                        <p:attrNameLst>
                                          <p:attrName>style.visibility</p:attrName>
                                        </p:attrNameLst>
                                      </p:cBhvr>
                                      <p:to>
                                        <p:strVal val="visible"/>
                                      </p:to>
                                    </p:set>
                                    <p:animEffect transition="in" filter="fade">
                                      <p:cBhvr>
                                        <p:cTn id="148" dur="500"/>
                                        <p:tgtEl>
                                          <p:spTgt spid="72"/>
                                        </p:tgtEl>
                                      </p:cBhvr>
                                    </p:animEffect>
                                  </p:childTnLst>
                                </p:cTn>
                              </p:par>
                              <p:par>
                                <p:cTn id="149" presetID="10" presetClass="entr" presetSubtype="0" fill="hold" nodeType="withEffect">
                                  <p:stCondLst>
                                    <p:cond delay="0"/>
                                  </p:stCondLst>
                                  <p:childTnLst>
                                    <p:set>
                                      <p:cBhvr>
                                        <p:cTn id="150" dur="1" fill="hold">
                                          <p:stCondLst>
                                            <p:cond delay="0"/>
                                          </p:stCondLst>
                                        </p:cTn>
                                        <p:tgtEl>
                                          <p:spTgt spid="75"/>
                                        </p:tgtEl>
                                        <p:attrNameLst>
                                          <p:attrName>style.visibility</p:attrName>
                                        </p:attrNameLst>
                                      </p:cBhvr>
                                      <p:to>
                                        <p:strVal val="visible"/>
                                      </p:to>
                                    </p:set>
                                    <p:animEffect transition="in" filter="fade">
                                      <p:cBhvr>
                                        <p:cTn id="151" dur="500"/>
                                        <p:tgtEl>
                                          <p:spTgt spid="75"/>
                                        </p:tgtEl>
                                      </p:cBhvr>
                                    </p:animEffect>
                                  </p:childTnLst>
                                </p:cTn>
                              </p:par>
                              <p:par>
                                <p:cTn id="152" presetID="10" presetClass="entr" presetSubtype="0" fill="hold" nodeType="withEffect">
                                  <p:stCondLst>
                                    <p:cond delay="0"/>
                                  </p:stCondLst>
                                  <p:childTnLst>
                                    <p:set>
                                      <p:cBhvr>
                                        <p:cTn id="153" dur="1" fill="hold">
                                          <p:stCondLst>
                                            <p:cond delay="0"/>
                                          </p:stCondLst>
                                        </p:cTn>
                                        <p:tgtEl>
                                          <p:spTgt spid="78"/>
                                        </p:tgtEl>
                                        <p:attrNameLst>
                                          <p:attrName>style.visibility</p:attrName>
                                        </p:attrNameLst>
                                      </p:cBhvr>
                                      <p:to>
                                        <p:strVal val="visible"/>
                                      </p:to>
                                    </p:set>
                                    <p:animEffect transition="in" filter="fade">
                                      <p:cBhvr>
                                        <p:cTn id="154" dur="500"/>
                                        <p:tgtEl>
                                          <p:spTgt spid="78"/>
                                        </p:tgtEl>
                                      </p:cBhvr>
                                    </p:animEffect>
                                  </p:childTnLst>
                                </p:cTn>
                              </p:par>
                              <p:par>
                                <p:cTn id="155" presetID="10" presetClass="entr" presetSubtype="0" fill="hold" nodeType="withEffect">
                                  <p:stCondLst>
                                    <p:cond delay="0"/>
                                  </p:stCondLst>
                                  <p:childTnLst>
                                    <p:set>
                                      <p:cBhvr>
                                        <p:cTn id="156" dur="1" fill="hold">
                                          <p:stCondLst>
                                            <p:cond delay="0"/>
                                          </p:stCondLst>
                                        </p:cTn>
                                        <p:tgtEl>
                                          <p:spTgt spid="81"/>
                                        </p:tgtEl>
                                        <p:attrNameLst>
                                          <p:attrName>style.visibility</p:attrName>
                                        </p:attrNameLst>
                                      </p:cBhvr>
                                      <p:to>
                                        <p:strVal val="visible"/>
                                      </p:to>
                                    </p:set>
                                    <p:animEffect transition="in" filter="fade">
                                      <p:cBhvr>
                                        <p:cTn id="157" dur="500"/>
                                        <p:tgtEl>
                                          <p:spTgt spid="81"/>
                                        </p:tgtEl>
                                      </p:cBhvr>
                                    </p:animEffect>
                                  </p:childTnLst>
                                </p:cTn>
                              </p:par>
                            </p:childTnLst>
                          </p:cTn>
                        </p:par>
                      </p:childTnLst>
                    </p:cTn>
                  </p:par>
                  <p:par>
                    <p:cTn id="158" fill="hold">
                      <p:stCondLst>
                        <p:cond delay="indefinite"/>
                      </p:stCondLst>
                      <p:childTnLst>
                        <p:par>
                          <p:cTn id="159" fill="hold">
                            <p:stCondLst>
                              <p:cond delay="0"/>
                            </p:stCondLst>
                            <p:childTnLst>
                              <p:par>
                                <p:cTn id="160" presetID="22" presetClass="entr" presetSubtype="4" fill="hold" grpId="0" nodeType="clickEffect">
                                  <p:stCondLst>
                                    <p:cond delay="0"/>
                                  </p:stCondLst>
                                  <p:childTnLst>
                                    <p:set>
                                      <p:cBhvr>
                                        <p:cTn id="161" dur="1" fill="hold">
                                          <p:stCondLst>
                                            <p:cond delay="0"/>
                                          </p:stCondLst>
                                        </p:cTn>
                                        <p:tgtEl>
                                          <p:spTgt spid="84"/>
                                        </p:tgtEl>
                                        <p:attrNameLst>
                                          <p:attrName>style.visibility</p:attrName>
                                        </p:attrNameLst>
                                      </p:cBhvr>
                                      <p:to>
                                        <p:strVal val="visible"/>
                                      </p:to>
                                    </p:set>
                                    <p:animEffect transition="in" filter="wipe(down)">
                                      <p:cBhvr>
                                        <p:cTn id="162" dur="500"/>
                                        <p:tgtEl>
                                          <p:spTgt spid="84"/>
                                        </p:tgtEl>
                                      </p:cBhvr>
                                    </p:animEffect>
                                  </p:childTnLst>
                                </p:cTn>
                              </p:par>
                              <p:par>
                                <p:cTn id="163" presetID="10" presetClass="entr" presetSubtype="0" fill="hold" grpId="0" nodeType="withEffect">
                                  <p:stCondLst>
                                    <p:cond delay="0"/>
                                  </p:stCondLst>
                                  <p:childTnLst>
                                    <p:set>
                                      <p:cBhvr>
                                        <p:cTn id="164" dur="1" fill="hold">
                                          <p:stCondLst>
                                            <p:cond delay="0"/>
                                          </p:stCondLst>
                                        </p:cTn>
                                        <p:tgtEl>
                                          <p:spTgt spid="85"/>
                                        </p:tgtEl>
                                        <p:attrNameLst>
                                          <p:attrName>style.visibility</p:attrName>
                                        </p:attrNameLst>
                                      </p:cBhvr>
                                      <p:to>
                                        <p:strVal val="visible"/>
                                      </p:to>
                                    </p:set>
                                    <p:animEffect transition="in" filter="fade">
                                      <p:cBhvr>
                                        <p:cTn id="165" dur="500"/>
                                        <p:tgtEl>
                                          <p:spTgt spid="85"/>
                                        </p:tgtEl>
                                      </p:cBhvr>
                                    </p:animEffect>
                                  </p:childTnLst>
                                </p:cTn>
                              </p:par>
                            </p:childTnLst>
                          </p:cTn>
                        </p:par>
                      </p:childTnLst>
                    </p:cTn>
                  </p:par>
                  <p:par>
                    <p:cTn id="166" fill="hold">
                      <p:stCondLst>
                        <p:cond delay="indefinite"/>
                      </p:stCondLst>
                      <p:childTnLst>
                        <p:par>
                          <p:cTn id="167" fill="hold">
                            <p:stCondLst>
                              <p:cond delay="0"/>
                            </p:stCondLst>
                            <p:childTnLst>
                              <p:par>
                                <p:cTn id="168" presetID="26" presetClass="emph" presetSubtype="0" fill="hold" nodeType="clickEffect">
                                  <p:stCondLst>
                                    <p:cond delay="0"/>
                                  </p:stCondLst>
                                  <p:childTnLst>
                                    <p:animEffect transition="out" filter="fade">
                                      <p:cBhvr>
                                        <p:cTn id="169" dur="500" tmFilter="0, 0; .2, .5; .8, .5; 1, 0"/>
                                        <p:tgtEl>
                                          <p:spTgt spid="60"/>
                                        </p:tgtEl>
                                      </p:cBhvr>
                                    </p:animEffect>
                                    <p:animScale>
                                      <p:cBhvr>
                                        <p:cTn id="170" dur="250" autoRev="1" fill="hold"/>
                                        <p:tgtEl>
                                          <p:spTgt spid="60"/>
                                        </p:tgtEl>
                                      </p:cBhvr>
                                      <p:by x="105000" y="105000"/>
                                    </p:animScale>
                                  </p:childTnLst>
                                </p:cTn>
                              </p:par>
                              <p:par>
                                <p:cTn id="171" presetID="26" presetClass="emph" presetSubtype="0" fill="hold" nodeType="withEffect">
                                  <p:stCondLst>
                                    <p:cond delay="0"/>
                                  </p:stCondLst>
                                  <p:childTnLst>
                                    <p:animEffect transition="out" filter="fade">
                                      <p:cBhvr>
                                        <p:cTn id="172" dur="500" tmFilter="0, 0; .2, .5; .8, .5; 1, 0"/>
                                        <p:tgtEl>
                                          <p:spTgt spid="81"/>
                                        </p:tgtEl>
                                      </p:cBhvr>
                                    </p:animEffect>
                                    <p:animScale>
                                      <p:cBhvr>
                                        <p:cTn id="173" dur="250" autoRev="1" fill="hold"/>
                                        <p:tgtEl>
                                          <p:spTgt spid="81"/>
                                        </p:tgtEl>
                                      </p:cBhvr>
                                      <p:by x="105000" y="105000"/>
                                    </p:animScale>
                                  </p:childTnLst>
                                </p:cTn>
                              </p:par>
                              <p:par>
                                <p:cTn id="174" presetID="26" presetClass="emph" presetSubtype="0" fill="hold" nodeType="withEffect">
                                  <p:stCondLst>
                                    <p:cond delay="0"/>
                                  </p:stCondLst>
                                  <p:childTnLst>
                                    <p:animEffect transition="out" filter="fade">
                                      <p:cBhvr>
                                        <p:cTn id="175" dur="500" tmFilter="0, 0; .2, .5; .8, .5; 1, 0"/>
                                        <p:tgtEl>
                                          <p:spTgt spid="75"/>
                                        </p:tgtEl>
                                      </p:cBhvr>
                                    </p:animEffect>
                                    <p:animScale>
                                      <p:cBhvr>
                                        <p:cTn id="176" dur="250" autoRev="1" fill="hold"/>
                                        <p:tgtEl>
                                          <p:spTgt spid="75"/>
                                        </p:tgtEl>
                                      </p:cBhvr>
                                      <p:by x="105000" y="105000"/>
                                    </p:animScale>
                                  </p:childTnLst>
                                </p:cTn>
                              </p:par>
                              <p:par>
                                <p:cTn id="177" presetID="26" presetClass="emph" presetSubtype="0" fill="hold" nodeType="withEffect">
                                  <p:stCondLst>
                                    <p:cond delay="0"/>
                                  </p:stCondLst>
                                  <p:childTnLst>
                                    <p:animEffect transition="out" filter="fade">
                                      <p:cBhvr>
                                        <p:cTn id="178" dur="500" tmFilter="0, 0; .2, .5; .8, .5; 1, 0"/>
                                        <p:tgtEl>
                                          <p:spTgt spid="69"/>
                                        </p:tgtEl>
                                      </p:cBhvr>
                                    </p:animEffect>
                                    <p:animScale>
                                      <p:cBhvr>
                                        <p:cTn id="179" dur="250" autoRev="1" fill="hold"/>
                                        <p:tgtEl>
                                          <p:spTgt spid="69"/>
                                        </p:tgtEl>
                                      </p:cBhvr>
                                      <p:by x="105000" y="105000"/>
                                    </p:animScale>
                                  </p:childTnLst>
                                </p:cTn>
                              </p:par>
                              <p:par>
                                <p:cTn id="180" presetID="26" presetClass="emph" presetSubtype="0" fill="hold" nodeType="withEffect">
                                  <p:stCondLst>
                                    <p:cond delay="0"/>
                                  </p:stCondLst>
                                  <p:childTnLst>
                                    <p:animEffect transition="out" filter="fade">
                                      <p:cBhvr>
                                        <p:cTn id="181" dur="500" tmFilter="0, 0; .2, .5; .8, .5; 1, 0"/>
                                        <p:tgtEl>
                                          <p:spTgt spid="66"/>
                                        </p:tgtEl>
                                      </p:cBhvr>
                                    </p:animEffect>
                                    <p:animScale>
                                      <p:cBhvr>
                                        <p:cTn id="182" dur="250" autoRev="1" fill="hold"/>
                                        <p:tgtEl>
                                          <p:spTgt spid="66"/>
                                        </p:tgtEl>
                                      </p:cBhvr>
                                      <p:by x="105000" y="105000"/>
                                    </p:animScale>
                                  </p:childTnLst>
                                </p:cTn>
                              </p:par>
                              <p:par>
                                <p:cTn id="183" presetID="26" presetClass="emph" presetSubtype="0" fill="hold" nodeType="withEffect">
                                  <p:stCondLst>
                                    <p:cond delay="0"/>
                                  </p:stCondLst>
                                  <p:childTnLst>
                                    <p:animEffect transition="out" filter="fade">
                                      <p:cBhvr>
                                        <p:cTn id="184" dur="500" tmFilter="0, 0; .2, .5; .8, .5; 1, 0"/>
                                        <p:tgtEl>
                                          <p:spTgt spid="63"/>
                                        </p:tgtEl>
                                      </p:cBhvr>
                                    </p:animEffect>
                                    <p:animScale>
                                      <p:cBhvr>
                                        <p:cTn id="185" dur="250" autoRev="1" fill="hold"/>
                                        <p:tgtEl>
                                          <p:spTgt spid="63"/>
                                        </p:tgtEl>
                                      </p:cBhvr>
                                      <p:by x="105000" y="105000"/>
                                    </p:animScale>
                                  </p:childTnLst>
                                </p:cTn>
                              </p:par>
                              <p:par>
                                <p:cTn id="186" presetID="26" presetClass="emph" presetSubtype="0" fill="hold" nodeType="withEffect">
                                  <p:stCondLst>
                                    <p:cond delay="0"/>
                                  </p:stCondLst>
                                  <p:childTnLst>
                                    <p:animEffect transition="out" filter="fade">
                                      <p:cBhvr>
                                        <p:cTn id="187" dur="500" tmFilter="0, 0; .2, .5; .8, .5; 1, 0"/>
                                        <p:tgtEl>
                                          <p:spTgt spid="72"/>
                                        </p:tgtEl>
                                      </p:cBhvr>
                                    </p:animEffect>
                                    <p:animScale>
                                      <p:cBhvr>
                                        <p:cTn id="188" dur="250" autoRev="1" fill="hold"/>
                                        <p:tgtEl>
                                          <p:spTgt spid="72"/>
                                        </p:tgtEl>
                                      </p:cBhvr>
                                      <p:by x="105000" y="105000"/>
                                    </p:animScale>
                                  </p:childTnLst>
                                </p:cTn>
                              </p:par>
                              <p:par>
                                <p:cTn id="189" presetID="26" presetClass="emph" presetSubtype="0" fill="hold" nodeType="withEffect">
                                  <p:stCondLst>
                                    <p:cond delay="0"/>
                                  </p:stCondLst>
                                  <p:childTnLst>
                                    <p:animEffect transition="out" filter="fade">
                                      <p:cBhvr>
                                        <p:cTn id="190" dur="500" tmFilter="0, 0; .2, .5; .8, .5; 1, 0"/>
                                        <p:tgtEl>
                                          <p:spTgt spid="78"/>
                                        </p:tgtEl>
                                      </p:cBhvr>
                                    </p:animEffect>
                                    <p:animScale>
                                      <p:cBhvr>
                                        <p:cTn id="191" dur="250" autoRev="1" fill="hold"/>
                                        <p:tgtEl>
                                          <p:spTgt spid="78"/>
                                        </p:tgtEl>
                                      </p:cBhvr>
                                      <p:by x="105000" y="105000"/>
                                    </p:animScale>
                                  </p:childTnLst>
                                </p:cTn>
                              </p:par>
                              <p:par>
                                <p:cTn id="192" presetID="26" presetClass="emph" presetSubtype="0" fill="hold" nodeType="withEffect">
                                  <p:stCondLst>
                                    <p:cond delay="0"/>
                                  </p:stCondLst>
                                  <p:childTnLst>
                                    <p:animEffect transition="out" filter="fade">
                                      <p:cBhvr>
                                        <p:cTn id="193" dur="500" tmFilter="0, 0; .2, .5; .8, .5; 1, 0"/>
                                        <p:tgtEl>
                                          <p:spTgt spid="57"/>
                                        </p:tgtEl>
                                      </p:cBhvr>
                                    </p:animEffect>
                                    <p:animScale>
                                      <p:cBhvr>
                                        <p:cTn id="194" dur="250" autoRev="1" fill="hold"/>
                                        <p:tgtEl>
                                          <p:spTgt spid="57"/>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7" grpId="0" animBg="1"/>
      <p:bldP spid="8" grpId="0" animBg="1"/>
      <p:bldP spid="9" grpId="0" animBg="1"/>
      <p:bldP spid="10" grpId="0" animBg="1"/>
      <p:bldP spid="11" grpId="0" animBg="1"/>
      <p:bldP spid="12" grpId="0" animBg="1"/>
      <p:bldP spid="20" grpId="0"/>
      <p:bldP spid="24" grpId="0"/>
      <p:bldP spid="25" grpId="0" animBg="1"/>
      <p:bldP spid="26" grpId="0" animBg="1"/>
      <p:bldP spid="27" grpId="0" animBg="1"/>
      <p:bldP spid="28" grpId="0" animBg="1"/>
      <p:bldP spid="29" grpId="0" animBg="1"/>
      <p:bldP spid="30" grpId="0" animBg="1"/>
      <p:bldP spid="31" grpId="0" animBg="1"/>
      <p:bldP spid="47" grpId="0" animBg="1"/>
      <p:bldP spid="84" grpId="0" animBg="1"/>
      <p:bldP spid="8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Service-specific </a:t>
            </a:r>
            <a:r>
              <a:rPr lang="en-US" dirty="0" smtClean="0"/>
              <a:t>Clustering</a:t>
            </a:r>
            <a:endParaRPr lang="en-US" dirty="0"/>
          </a:p>
        </p:txBody>
      </p:sp>
      <p:sp>
        <p:nvSpPr>
          <p:cNvPr id="3" name="Content Placeholder 2"/>
          <p:cNvSpPr>
            <a:spLocks noGrp="1"/>
          </p:cNvSpPr>
          <p:nvPr>
            <p:ph idx="1"/>
          </p:nvPr>
        </p:nvSpPr>
        <p:spPr/>
        <p:txBody>
          <a:bodyPr/>
          <a:lstStyle/>
          <a:p>
            <a:r>
              <a:rPr lang="en-US" dirty="0" smtClean="0"/>
              <a:t>Set of services clusters</a:t>
            </a:r>
            <a:endParaRPr lang="en-US" dirty="0"/>
          </a:p>
        </p:txBody>
      </p:sp>
      <p:sp>
        <p:nvSpPr>
          <p:cNvPr id="4" name="Date Placeholder 3"/>
          <p:cNvSpPr>
            <a:spLocks noGrp="1"/>
          </p:cNvSpPr>
          <p:nvPr>
            <p:ph type="dt" sz="half" idx="10"/>
          </p:nvPr>
        </p:nvSpPr>
        <p:spPr/>
        <p:txBody>
          <a:bodyPr/>
          <a:lstStyle/>
          <a:p>
            <a:pPr>
              <a:defRPr/>
            </a:pPr>
            <a:r>
              <a:rPr lang="en-US" smtClean="0"/>
              <a:t>ESEC/FSE, Saint Petersburg, Russia, 2013.</a:t>
            </a:r>
            <a:endParaRPr lang="hr-HR" dirty="0"/>
          </a:p>
        </p:txBody>
      </p:sp>
      <mc:AlternateContent xmlns:mc="http://schemas.openxmlformats.org/markup-compatibility/2006" xmlns:a14="http://schemas.microsoft.com/office/drawing/2010/main">
        <mc:Choice Requires="a14">
          <p:sp>
            <p:nvSpPr>
              <p:cNvPr id="6" name="TextBox 5"/>
              <p:cNvSpPr txBox="1"/>
              <p:nvPr/>
            </p:nvSpPr>
            <p:spPr>
              <a:xfrm>
                <a:off x="4742289" y="1885890"/>
                <a:ext cx="2768578" cy="400110"/>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pPr/>
                <a14:m>
                  <m:oMathPara xmlns:m="http://schemas.openxmlformats.org/officeDocument/2006/math">
                    <m:oMathParaPr>
                      <m:jc m:val="centerGroup"/>
                    </m:oMathParaPr>
                    <m:oMath xmlns:m="http://schemas.openxmlformats.org/officeDocument/2006/math">
                      <m:r>
                        <a:rPr lang="en-US" sz="2000" b="0" i="1" smtClean="0">
                          <a:solidFill>
                            <a:schemeClr val="accent2"/>
                          </a:solidFill>
                          <a:latin typeface="Cambria Math"/>
                        </a:rPr>
                        <m:t>𝑆</m:t>
                      </m:r>
                      <m:r>
                        <a:rPr lang="en-US" sz="2000" b="0" i="1" smtClean="0">
                          <a:solidFill>
                            <a:schemeClr val="accent2"/>
                          </a:solidFill>
                          <a:latin typeface="Cambria Math"/>
                        </a:rPr>
                        <m:t>={</m:t>
                      </m:r>
                      <m:sSub>
                        <m:sSubPr>
                          <m:ctrlPr>
                            <a:rPr lang="en-US" sz="2000" b="0" i="1" smtClean="0">
                              <a:solidFill>
                                <a:schemeClr val="accent2"/>
                              </a:solidFill>
                              <a:latin typeface="Cambria Math" panose="02040503050406030204" pitchFamily="18" charset="0"/>
                            </a:rPr>
                          </m:ctrlPr>
                        </m:sSubPr>
                        <m:e>
                          <m:r>
                            <a:rPr lang="en-US" sz="2000" b="0" i="1" smtClean="0">
                              <a:solidFill>
                                <a:schemeClr val="accent2"/>
                              </a:solidFill>
                              <a:latin typeface="Cambria Math"/>
                            </a:rPr>
                            <m:t>𝑠</m:t>
                          </m:r>
                        </m:e>
                        <m:sub>
                          <m:r>
                            <a:rPr lang="en-US" sz="2000" b="0" i="1" smtClean="0">
                              <a:solidFill>
                                <a:schemeClr val="accent2"/>
                              </a:solidFill>
                              <a:latin typeface="Cambria Math"/>
                            </a:rPr>
                            <m:t>1 </m:t>
                          </m:r>
                        </m:sub>
                      </m:sSub>
                      <m:r>
                        <a:rPr lang="en-US" sz="2000" b="0" i="1" smtClean="0">
                          <a:solidFill>
                            <a:schemeClr val="accent2"/>
                          </a:solidFill>
                          <a:latin typeface="Cambria Math"/>
                        </a:rPr>
                        <m:t>, </m:t>
                      </m:r>
                      <m:sSub>
                        <m:sSubPr>
                          <m:ctrlPr>
                            <a:rPr lang="en-US" sz="2000" b="0" i="1" smtClean="0">
                              <a:solidFill>
                                <a:schemeClr val="accent2"/>
                              </a:solidFill>
                              <a:latin typeface="Cambria Math" panose="02040503050406030204" pitchFamily="18" charset="0"/>
                            </a:rPr>
                          </m:ctrlPr>
                        </m:sSubPr>
                        <m:e>
                          <m:r>
                            <a:rPr lang="en-US" sz="2000" b="0" i="1" smtClean="0">
                              <a:solidFill>
                                <a:schemeClr val="accent2"/>
                              </a:solidFill>
                              <a:latin typeface="Cambria Math"/>
                            </a:rPr>
                            <m:t>𝑠</m:t>
                          </m:r>
                        </m:e>
                        <m:sub>
                          <m:r>
                            <a:rPr lang="en-US" sz="2000" b="0" i="1" smtClean="0">
                              <a:solidFill>
                                <a:schemeClr val="accent2"/>
                              </a:solidFill>
                              <a:latin typeface="Cambria Math"/>
                            </a:rPr>
                            <m:t>2</m:t>
                          </m:r>
                        </m:sub>
                      </m:sSub>
                      <m:r>
                        <a:rPr lang="en-US" sz="2000" b="0" i="1" smtClean="0">
                          <a:solidFill>
                            <a:schemeClr val="accent2"/>
                          </a:solidFill>
                          <a:latin typeface="Cambria Math"/>
                        </a:rPr>
                        <m:t>,…, </m:t>
                      </m:r>
                      <m:sSub>
                        <m:sSubPr>
                          <m:ctrlPr>
                            <a:rPr lang="en-US" sz="2000" b="0" i="1" smtClean="0">
                              <a:solidFill>
                                <a:schemeClr val="accent2"/>
                              </a:solidFill>
                              <a:latin typeface="Cambria Math" panose="02040503050406030204" pitchFamily="18" charset="0"/>
                            </a:rPr>
                          </m:ctrlPr>
                        </m:sSubPr>
                        <m:e>
                          <m:r>
                            <a:rPr lang="en-US" sz="2000" b="0" i="1" smtClean="0">
                              <a:solidFill>
                                <a:schemeClr val="accent2"/>
                              </a:solidFill>
                              <a:latin typeface="Cambria Math"/>
                            </a:rPr>
                            <m:t>𝑠</m:t>
                          </m:r>
                        </m:e>
                        <m:sub>
                          <m:r>
                            <a:rPr lang="en-US" sz="2000" b="0" i="1" smtClean="0">
                              <a:solidFill>
                                <a:schemeClr val="accent2"/>
                              </a:solidFill>
                              <a:latin typeface="Cambria Math"/>
                            </a:rPr>
                            <m:t>𝑖</m:t>
                          </m:r>
                        </m:sub>
                      </m:sSub>
                      <m:r>
                        <a:rPr lang="en-US" sz="2000" b="0" i="1" smtClean="0">
                          <a:solidFill>
                            <a:schemeClr val="accent2"/>
                          </a:solidFill>
                          <a:latin typeface="Cambria Math"/>
                        </a:rPr>
                        <m:t>,…,</m:t>
                      </m:r>
                      <m:sSub>
                        <m:sSubPr>
                          <m:ctrlPr>
                            <a:rPr lang="en-US" sz="2000" b="0" i="1" smtClean="0">
                              <a:solidFill>
                                <a:schemeClr val="accent2"/>
                              </a:solidFill>
                              <a:latin typeface="Cambria Math" panose="02040503050406030204" pitchFamily="18" charset="0"/>
                            </a:rPr>
                          </m:ctrlPr>
                        </m:sSubPr>
                        <m:e>
                          <m:r>
                            <a:rPr lang="en-US" sz="2000" b="0" i="1" smtClean="0">
                              <a:solidFill>
                                <a:schemeClr val="accent2"/>
                              </a:solidFill>
                              <a:latin typeface="Cambria Math"/>
                            </a:rPr>
                            <m:t>𝑠</m:t>
                          </m:r>
                        </m:e>
                        <m:sub>
                          <m:r>
                            <a:rPr lang="en-US" sz="2000" b="0" i="1" smtClean="0">
                              <a:solidFill>
                                <a:schemeClr val="accent2"/>
                              </a:solidFill>
                              <a:latin typeface="Cambria Math"/>
                            </a:rPr>
                            <m:t>𝑙</m:t>
                          </m:r>
                        </m:sub>
                      </m:sSub>
                      <m:r>
                        <a:rPr lang="en-US" sz="2000" b="0" i="1" smtClean="0">
                          <a:solidFill>
                            <a:schemeClr val="accent2"/>
                          </a:solidFill>
                          <a:latin typeface="Cambria Math"/>
                        </a:rPr>
                        <m:t>}</m:t>
                      </m:r>
                    </m:oMath>
                  </m:oMathPara>
                </a14:m>
                <a:endParaRPr lang="en-US" sz="2000" dirty="0">
                  <a:solidFill>
                    <a:schemeClr val="accent2"/>
                  </a:solidFill>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4742289" y="1885890"/>
                <a:ext cx="2768578" cy="400110"/>
              </a:xfrm>
              <a:prstGeom prst="rect">
                <a:avLst/>
              </a:prstGeom>
              <a:blipFill rotWithShape="1">
                <a:blip r:embed="rId3"/>
                <a:stretch>
                  <a:fillRect b="-12857"/>
                </a:stretch>
              </a:blipFill>
            </p:spPr>
            <p:txBody>
              <a:bodyPr/>
              <a:lstStyle/>
              <a:p>
                <a:r>
                  <a:rPr lang="en-US">
                    <a:noFill/>
                  </a:rPr>
                  <a:t> </a:t>
                </a:r>
              </a:p>
            </p:txBody>
          </p:sp>
        </mc:Fallback>
      </mc:AlternateContent>
      <p:sp>
        <p:nvSpPr>
          <p:cNvPr id="7" name="Rectangle 6"/>
          <p:cNvSpPr/>
          <p:nvPr/>
        </p:nvSpPr>
        <p:spPr bwMode="auto">
          <a:xfrm>
            <a:off x="4724400" y="25146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2000" b="0" i="1" u="none" strike="noStrike" cap="none" normalizeH="0" baseline="0" dirty="0" smtClean="0">
                <a:ln>
                  <a:noFill/>
                </a:ln>
                <a:solidFill>
                  <a:schemeClr val="accent2"/>
                </a:solidFill>
                <a:effectLst/>
                <a:latin typeface="Cambria Math" pitchFamily="18" charset="0"/>
                <a:ea typeface="Cambria Math" pitchFamily="18" charset="0"/>
              </a:rPr>
              <a:t>s</a:t>
            </a:r>
            <a:r>
              <a:rPr kumimoji="0" lang="en-US" sz="2000" b="0" i="1" u="none" strike="noStrike" cap="none" normalizeH="0" baseline="-25000" dirty="0" smtClean="0">
                <a:ln>
                  <a:noFill/>
                </a:ln>
                <a:solidFill>
                  <a:schemeClr val="accent2"/>
                </a:solidFill>
                <a:effectLst/>
                <a:latin typeface="Cambria Math" pitchFamily="18" charset="0"/>
                <a:ea typeface="Cambria Math" pitchFamily="18" charset="0"/>
              </a:rPr>
              <a:t>1</a:t>
            </a:r>
          </a:p>
        </p:txBody>
      </p:sp>
      <p:sp>
        <p:nvSpPr>
          <p:cNvPr id="8" name="Rectangle 7"/>
          <p:cNvSpPr/>
          <p:nvPr/>
        </p:nvSpPr>
        <p:spPr bwMode="auto">
          <a:xfrm>
            <a:off x="5218481" y="25146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indent="-342900" algn="ctr"/>
            <a:r>
              <a:rPr lang="en-US" i="1" dirty="0" smtClean="0">
                <a:solidFill>
                  <a:schemeClr val="accent2"/>
                </a:solidFill>
                <a:latin typeface="Cambria Math" pitchFamily="18" charset="0"/>
                <a:ea typeface="Cambria Math" pitchFamily="18" charset="0"/>
              </a:rPr>
              <a:t>s</a:t>
            </a:r>
            <a:r>
              <a:rPr lang="en-US" i="1" baseline="-25000" dirty="0" smtClean="0">
                <a:solidFill>
                  <a:schemeClr val="accent2"/>
                </a:solidFill>
                <a:latin typeface="Cambria Math" pitchFamily="18" charset="0"/>
                <a:ea typeface="Cambria Math" pitchFamily="18" charset="0"/>
              </a:rPr>
              <a:t>2</a:t>
            </a:r>
            <a:endParaRPr lang="en-US" i="1" baseline="-25000" dirty="0">
              <a:solidFill>
                <a:schemeClr val="accent2"/>
              </a:solidFill>
              <a:latin typeface="Cambria Math" pitchFamily="18" charset="0"/>
              <a:ea typeface="Cambria Math" pitchFamily="18" charset="0"/>
            </a:endParaRPr>
          </a:p>
        </p:txBody>
      </p:sp>
      <p:sp>
        <p:nvSpPr>
          <p:cNvPr id="9" name="Rectangle 8"/>
          <p:cNvSpPr/>
          <p:nvPr/>
        </p:nvSpPr>
        <p:spPr bwMode="auto">
          <a:xfrm>
            <a:off x="6209081" y="25146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indent="-342900" algn="ctr"/>
            <a:r>
              <a:rPr lang="en-US" i="1" dirty="0" err="1" smtClean="0">
                <a:solidFill>
                  <a:schemeClr val="accent2"/>
                </a:solidFill>
                <a:latin typeface="Cambria Math" pitchFamily="18" charset="0"/>
                <a:ea typeface="Cambria Math" pitchFamily="18" charset="0"/>
              </a:rPr>
              <a:t>s</a:t>
            </a:r>
            <a:r>
              <a:rPr lang="en-US" i="1" baseline="-25000" dirty="0" err="1" smtClean="0">
                <a:solidFill>
                  <a:schemeClr val="accent2"/>
                </a:solidFill>
                <a:latin typeface="Cambria Math" pitchFamily="18" charset="0"/>
                <a:ea typeface="Cambria Math" pitchFamily="18" charset="0"/>
              </a:rPr>
              <a:t>i</a:t>
            </a:r>
            <a:endParaRPr lang="en-US" i="1" baseline="-25000" dirty="0">
              <a:solidFill>
                <a:schemeClr val="accent2"/>
              </a:solidFill>
              <a:latin typeface="Cambria Math" pitchFamily="18" charset="0"/>
              <a:ea typeface="Cambria Math" pitchFamily="18" charset="0"/>
            </a:endParaRPr>
          </a:p>
        </p:txBody>
      </p:sp>
      <p:sp>
        <p:nvSpPr>
          <p:cNvPr id="10" name="Rectangle 9"/>
          <p:cNvSpPr/>
          <p:nvPr/>
        </p:nvSpPr>
        <p:spPr bwMode="auto">
          <a:xfrm>
            <a:off x="6705600" y="25146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accent2"/>
                </a:solidFill>
                <a:effectLst/>
                <a:latin typeface="Arial" charset="0"/>
              </a:rPr>
              <a:t>…</a:t>
            </a:r>
          </a:p>
        </p:txBody>
      </p:sp>
      <p:sp>
        <p:nvSpPr>
          <p:cNvPr id="11" name="Rectangle 10"/>
          <p:cNvSpPr/>
          <p:nvPr/>
        </p:nvSpPr>
        <p:spPr bwMode="auto">
          <a:xfrm>
            <a:off x="5715000" y="25146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accent2"/>
                </a:solidFill>
                <a:effectLst/>
                <a:latin typeface="Arial" charset="0"/>
              </a:rPr>
              <a:t>…</a:t>
            </a:r>
          </a:p>
        </p:txBody>
      </p:sp>
      <p:sp>
        <p:nvSpPr>
          <p:cNvPr id="12" name="Rectangle 11"/>
          <p:cNvSpPr/>
          <p:nvPr/>
        </p:nvSpPr>
        <p:spPr bwMode="auto">
          <a:xfrm>
            <a:off x="7199681" y="25146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indent="-342900" algn="ctr"/>
            <a:r>
              <a:rPr lang="en-US" i="1" dirty="0" err="1" smtClean="0">
                <a:solidFill>
                  <a:schemeClr val="accent2"/>
                </a:solidFill>
                <a:latin typeface="Cambria Math" pitchFamily="18" charset="0"/>
                <a:ea typeface="Cambria Math" pitchFamily="18" charset="0"/>
              </a:rPr>
              <a:t>s</a:t>
            </a:r>
            <a:r>
              <a:rPr lang="en-US" i="1" baseline="-25000" dirty="0" err="1" smtClean="0">
                <a:solidFill>
                  <a:schemeClr val="accent2"/>
                </a:solidFill>
                <a:latin typeface="Cambria Math" pitchFamily="18" charset="0"/>
                <a:ea typeface="Cambria Math" pitchFamily="18" charset="0"/>
              </a:rPr>
              <a:t>l</a:t>
            </a:r>
            <a:endParaRPr lang="en-US" i="1" baseline="-25000" dirty="0">
              <a:solidFill>
                <a:schemeClr val="accent2"/>
              </a:solidFill>
              <a:latin typeface="Cambria Math" pitchFamily="18" charset="0"/>
              <a:ea typeface="Cambria Math" pitchFamily="18" charset="0"/>
            </a:endParaRPr>
          </a:p>
        </p:txBody>
      </p:sp>
      <p:sp>
        <p:nvSpPr>
          <p:cNvPr id="20" name="TextBox 15"/>
          <p:cNvSpPr txBox="1">
            <a:spLocks noChangeArrowheads="1"/>
          </p:cNvSpPr>
          <p:nvPr/>
        </p:nvSpPr>
        <p:spPr bwMode="auto">
          <a:xfrm>
            <a:off x="6705600" y="4800600"/>
            <a:ext cx="45397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50000"/>
              </a:spcBef>
              <a:spcAft>
                <a:spcPct val="0"/>
              </a:spcAft>
              <a:defRPr>
                <a:solidFill>
                  <a:schemeClr val="tx1"/>
                </a:solidFill>
                <a:latin typeface="Arial" charset="0"/>
              </a:defRPr>
            </a:lvl6pPr>
            <a:lvl7pPr marL="2971800" indent="-228600" eaLnBrk="0" fontAlgn="base" hangingPunct="0">
              <a:spcBef>
                <a:spcPct val="50000"/>
              </a:spcBef>
              <a:spcAft>
                <a:spcPct val="0"/>
              </a:spcAft>
              <a:defRPr>
                <a:solidFill>
                  <a:schemeClr val="tx1"/>
                </a:solidFill>
                <a:latin typeface="Arial" charset="0"/>
              </a:defRPr>
            </a:lvl7pPr>
            <a:lvl8pPr marL="3429000" indent="-228600" eaLnBrk="0" fontAlgn="base" hangingPunct="0">
              <a:spcBef>
                <a:spcPct val="50000"/>
              </a:spcBef>
              <a:spcAft>
                <a:spcPct val="0"/>
              </a:spcAft>
              <a:defRPr>
                <a:solidFill>
                  <a:schemeClr val="tx1"/>
                </a:solidFill>
                <a:latin typeface="Arial" charset="0"/>
              </a:defRPr>
            </a:lvl8pPr>
            <a:lvl9pPr marL="3886200" indent="-228600" eaLnBrk="0" fontAlgn="base" hangingPunct="0">
              <a:spcBef>
                <a:spcPct val="50000"/>
              </a:spcBef>
              <a:spcAft>
                <a:spcPct val="0"/>
              </a:spcAft>
              <a:defRPr>
                <a:solidFill>
                  <a:schemeClr val="tx1"/>
                </a:solidFill>
                <a:latin typeface="Arial" charset="0"/>
              </a:defRPr>
            </a:lvl9pPr>
          </a:lstStyle>
          <a:p>
            <a:pPr eaLnBrk="1" hangingPunct="1"/>
            <a:r>
              <a:rPr lang="en-US" sz="2800" i="1" dirty="0">
                <a:solidFill>
                  <a:schemeClr val="accent2"/>
                </a:solidFill>
                <a:latin typeface="Cambria Math" pitchFamily="18" charset="0"/>
                <a:ea typeface="Cambria Math" pitchFamily="18" charset="0"/>
              </a:rPr>
              <a:t>…</a:t>
            </a:r>
          </a:p>
        </p:txBody>
      </p:sp>
      <p:sp>
        <p:nvSpPr>
          <p:cNvPr id="24" name="TextBox 15"/>
          <p:cNvSpPr txBox="1">
            <a:spLocks noChangeArrowheads="1"/>
          </p:cNvSpPr>
          <p:nvPr/>
        </p:nvSpPr>
        <p:spPr bwMode="auto">
          <a:xfrm>
            <a:off x="7010400" y="5334000"/>
            <a:ext cx="45397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50000"/>
              </a:spcBef>
              <a:spcAft>
                <a:spcPct val="0"/>
              </a:spcAft>
              <a:defRPr>
                <a:solidFill>
                  <a:schemeClr val="tx1"/>
                </a:solidFill>
                <a:latin typeface="Arial" charset="0"/>
              </a:defRPr>
            </a:lvl6pPr>
            <a:lvl7pPr marL="2971800" indent="-228600" eaLnBrk="0" fontAlgn="base" hangingPunct="0">
              <a:spcBef>
                <a:spcPct val="50000"/>
              </a:spcBef>
              <a:spcAft>
                <a:spcPct val="0"/>
              </a:spcAft>
              <a:defRPr>
                <a:solidFill>
                  <a:schemeClr val="tx1"/>
                </a:solidFill>
                <a:latin typeface="Arial" charset="0"/>
              </a:defRPr>
            </a:lvl7pPr>
            <a:lvl8pPr marL="3429000" indent="-228600" eaLnBrk="0" fontAlgn="base" hangingPunct="0">
              <a:spcBef>
                <a:spcPct val="50000"/>
              </a:spcBef>
              <a:spcAft>
                <a:spcPct val="0"/>
              </a:spcAft>
              <a:defRPr>
                <a:solidFill>
                  <a:schemeClr val="tx1"/>
                </a:solidFill>
                <a:latin typeface="Arial" charset="0"/>
              </a:defRPr>
            </a:lvl8pPr>
            <a:lvl9pPr marL="3886200" indent="-228600" eaLnBrk="0" fontAlgn="base" hangingPunct="0">
              <a:spcBef>
                <a:spcPct val="50000"/>
              </a:spcBef>
              <a:spcAft>
                <a:spcPct val="0"/>
              </a:spcAft>
              <a:defRPr>
                <a:solidFill>
                  <a:schemeClr val="tx1"/>
                </a:solidFill>
                <a:latin typeface="Arial" charset="0"/>
              </a:defRPr>
            </a:lvl9pPr>
          </a:lstStyle>
          <a:p>
            <a:pPr eaLnBrk="1" hangingPunct="1"/>
            <a:r>
              <a:rPr lang="en-US" sz="2800" i="1" dirty="0">
                <a:solidFill>
                  <a:schemeClr val="accent2"/>
                </a:solidFill>
                <a:latin typeface="Cambria Math" pitchFamily="18" charset="0"/>
                <a:ea typeface="Cambria Math" pitchFamily="18" charset="0"/>
              </a:rPr>
              <a:t>…</a:t>
            </a:r>
          </a:p>
        </p:txBody>
      </p:sp>
      <p:sp>
        <p:nvSpPr>
          <p:cNvPr id="26" name="Rectangle 25"/>
          <p:cNvSpPr/>
          <p:nvPr/>
        </p:nvSpPr>
        <p:spPr bwMode="auto">
          <a:xfrm>
            <a:off x="635514" y="39624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2000" b="0" i="1" u="none" strike="noStrike" cap="none" normalizeH="0" baseline="0" dirty="0" smtClean="0">
                <a:ln>
                  <a:noFill/>
                </a:ln>
                <a:solidFill>
                  <a:schemeClr val="accent2"/>
                </a:solidFill>
                <a:effectLst/>
                <a:latin typeface="Cambria Math" pitchFamily="18" charset="0"/>
                <a:ea typeface="Cambria Math" pitchFamily="18" charset="0"/>
              </a:rPr>
              <a:t>e</a:t>
            </a:r>
            <a:r>
              <a:rPr kumimoji="0" lang="en-US" sz="2000" b="0" i="1" u="none" strike="noStrike" cap="none" normalizeH="0" baseline="-25000" dirty="0" smtClean="0">
                <a:ln>
                  <a:noFill/>
                </a:ln>
                <a:solidFill>
                  <a:schemeClr val="accent2"/>
                </a:solidFill>
                <a:effectLst/>
                <a:latin typeface="Cambria Math" pitchFamily="18" charset="0"/>
                <a:ea typeface="Cambria Math" pitchFamily="18" charset="0"/>
              </a:rPr>
              <a:t>1</a:t>
            </a:r>
          </a:p>
        </p:txBody>
      </p:sp>
      <p:sp>
        <p:nvSpPr>
          <p:cNvPr id="27" name="Rectangle 26"/>
          <p:cNvSpPr/>
          <p:nvPr/>
        </p:nvSpPr>
        <p:spPr bwMode="auto">
          <a:xfrm>
            <a:off x="1129595" y="39624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indent="-342900" algn="ctr"/>
            <a:r>
              <a:rPr lang="en-US" i="1" dirty="0" smtClean="0">
                <a:solidFill>
                  <a:schemeClr val="accent2"/>
                </a:solidFill>
                <a:latin typeface="Cambria Math" pitchFamily="18" charset="0"/>
                <a:ea typeface="Cambria Math" pitchFamily="18" charset="0"/>
              </a:rPr>
              <a:t>e</a:t>
            </a:r>
            <a:r>
              <a:rPr lang="en-US" i="1" baseline="-25000" dirty="0" smtClean="0">
                <a:solidFill>
                  <a:schemeClr val="accent2"/>
                </a:solidFill>
                <a:latin typeface="Cambria Math" pitchFamily="18" charset="0"/>
                <a:ea typeface="Cambria Math" pitchFamily="18" charset="0"/>
              </a:rPr>
              <a:t>2</a:t>
            </a:r>
            <a:endParaRPr lang="en-US" i="1" baseline="-25000" dirty="0">
              <a:solidFill>
                <a:schemeClr val="accent2"/>
              </a:solidFill>
              <a:latin typeface="Cambria Math" pitchFamily="18" charset="0"/>
              <a:ea typeface="Cambria Math" pitchFamily="18" charset="0"/>
            </a:endParaRPr>
          </a:p>
        </p:txBody>
      </p:sp>
      <p:sp>
        <p:nvSpPr>
          <p:cNvPr id="28" name="Rectangle 27"/>
          <p:cNvSpPr/>
          <p:nvPr/>
        </p:nvSpPr>
        <p:spPr bwMode="auto">
          <a:xfrm>
            <a:off x="2120195" y="39624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indent="-342900" algn="ctr"/>
            <a:r>
              <a:rPr lang="en-US" i="1" dirty="0" err="1" smtClean="0">
                <a:solidFill>
                  <a:schemeClr val="accent2"/>
                </a:solidFill>
                <a:latin typeface="Cambria Math" pitchFamily="18" charset="0"/>
                <a:ea typeface="Cambria Math" pitchFamily="18" charset="0"/>
              </a:rPr>
              <a:t>e</a:t>
            </a:r>
            <a:r>
              <a:rPr lang="en-US" i="1" baseline="-25000" dirty="0" err="1" smtClean="0">
                <a:solidFill>
                  <a:schemeClr val="accent2"/>
                </a:solidFill>
                <a:latin typeface="Cambria Math" pitchFamily="18" charset="0"/>
                <a:ea typeface="Cambria Math" pitchFamily="18" charset="0"/>
              </a:rPr>
              <a:t>i</a:t>
            </a:r>
            <a:endParaRPr lang="en-US" i="1" baseline="-25000" dirty="0">
              <a:solidFill>
                <a:schemeClr val="accent2"/>
              </a:solidFill>
              <a:latin typeface="Cambria Math" pitchFamily="18" charset="0"/>
              <a:ea typeface="Cambria Math" pitchFamily="18" charset="0"/>
            </a:endParaRPr>
          </a:p>
        </p:txBody>
      </p:sp>
      <p:sp>
        <p:nvSpPr>
          <p:cNvPr id="29" name="Rectangle 28"/>
          <p:cNvSpPr/>
          <p:nvPr/>
        </p:nvSpPr>
        <p:spPr bwMode="auto">
          <a:xfrm>
            <a:off x="2616714" y="39624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accent2"/>
                </a:solidFill>
                <a:effectLst/>
                <a:latin typeface="Arial" charset="0"/>
              </a:rPr>
              <a:t>…</a:t>
            </a:r>
          </a:p>
        </p:txBody>
      </p:sp>
      <p:sp>
        <p:nvSpPr>
          <p:cNvPr id="30" name="Rectangle 29"/>
          <p:cNvSpPr/>
          <p:nvPr/>
        </p:nvSpPr>
        <p:spPr bwMode="auto">
          <a:xfrm>
            <a:off x="1626114" y="39624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accent2"/>
                </a:solidFill>
                <a:effectLst/>
                <a:latin typeface="Arial" charset="0"/>
              </a:rPr>
              <a:t>…</a:t>
            </a:r>
          </a:p>
        </p:txBody>
      </p:sp>
      <p:sp>
        <p:nvSpPr>
          <p:cNvPr id="31" name="Rectangle 30"/>
          <p:cNvSpPr/>
          <p:nvPr/>
        </p:nvSpPr>
        <p:spPr bwMode="auto">
          <a:xfrm>
            <a:off x="3110795" y="3962400"/>
            <a:ext cx="496519" cy="762000"/>
          </a:xfrm>
          <a:prstGeom prst="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indent="-342900" algn="ctr"/>
            <a:r>
              <a:rPr lang="en-US" i="1" dirty="0" smtClean="0">
                <a:solidFill>
                  <a:schemeClr val="accent2"/>
                </a:solidFill>
                <a:latin typeface="Cambria Math" pitchFamily="18" charset="0"/>
                <a:ea typeface="Cambria Math" pitchFamily="18" charset="0"/>
              </a:rPr>
              <a:t>e</a:t>
            </a:r>
            <a:r>
              <a:rPr lang="en-US" i="1" baseline="-25000" dirty="0" smtClean="0">
                <a:solidFill>
                  <a:schemeClr val="accent2"/>
                </a:solidFill>
                <a:latin typeface="Cambria Math" pitchFamily="18" charset="0"/>
                <a:ea typeface="Cambria Math" pitchFamily="18" charset="0"/>
              </a:rPr>
              <a:t>n</a:t>
            </a:r>
            <a:endParaRPr lang="en-US" i="1" baseline="-25000" dirty="0">
              <a:solidFill>
                <a:schemeClr val="accent2"/>
              </a:solidFill>
              <a:latin typeface="Cambria Math" pitchFamily="18" charset="0"/>
              <a:ea typeface="Cambria Math" pitchFamily="18" charset="0"/>
            </a:endParaRPr>
          </a:p>
        </p:txBody>
      </p:sp>
      <p:grpSp>
        <p:nvGrpSpPr>
          <p:cNvPr id="35" name="Group 34"/>
          <p:cNvGrpSpPr/>
          <p:nvPr/>
        </p:nvGrpSpPr>
        <p:grpSpPr>
          <a:xfrm>
            <a:off x="593445" y="3657352"/>
            <a:ext cx="549831" cy="457448"/>
            <a:chOff x="1990379" y="3886200"/>
            <a:chExt cx="549831" cy="457448"/>
          </a:xfrm>
        </p:grpSpPr>
        <p:sp>
          <p:nvSpPr>
            <p:cNvPr id="36" name="Rounded Rectangle 35"/>
            <p:cNvSpPr/>
            <p:nvPr/>
          </p:nvSpPr>
          <p:spPr bwMode="auto">
            <a:xfrm>
              <a:off x="2062938" y="3886448"/>
              <a:ext cx="428244" cy="457200"/>
            </a:xfrm>
            <a:prstGeom prst="roundRect">
              <a:avLst/>
            </a:prstGeom>
            <a:solidFill>
              <a:srgbClr val="00B0F0"/>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bg1"/>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37" name="TextBox 36"/>
                <p:cNvSpPr txBox="1"/>
                <p:nvPr/>
              </p:nvSpPr>
              <p:spPr>
                <a:xfrm>
                  <a:off x="1990379" y="3886200"/>
                  <a:ext cx="549831" cy="3931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bar>
                          <m:barPr>
                            <m:pos m:val="top"/>
                            <m:ctrlPr>
                              <a:rPr lang="en-US" i="1" smtClean="0">
                                <a:solidFill>
                                  <a:schemeClr val="bg1"/>
                                </a:solidFill>
                                <a:latin typeface="Cambria Math" panose="02040503050406030204" pitchFamily="18" charset="0"/>
                              </a:rPr>
                            </m:ctrlPr>
                          </m:barPr>
                          <m:e>
                            <m:sSub>
                              <m:sSubPr>
                                <m:ctrlPr>
                                  <a:rPr lang="en-US" i="1" smtClean="0">
                                    <a:solidFill>
                                      <a:schemeClr val="bg1"/>
                                    </a:solidFill>
                                    <a:latin typeface="Cambria Math" panose="02040503050406030204" pitchFamily="18" charset="0"/>
                                  </a:rPr>
                                </m:ctrlPr>
                              </m:sSubPr>
                              <m:e>
                                <m:r>
                                  <a:rPr lang="en-US" b="0" i="1" smtClean="0">
                                    <a:solidFill>
                                      <a:schemeClr val="bg1"/>
                                    </a:solidFill>
                                    <a:latin typeface="Cambria Math"/>
                                  </a:rPr>
                                  <m:t>𝑝</m:t>
                                </m:r>
                              </m:e>
                              <m:sub>
                                <m:sSub>
                                  <m:sSubPr>
                                    <m:ctrlPr>
                                      <a:rPr lang="en-US" i="1" smtClean="0">
                                        <a:solidFill>
                                          <a:schemeClr val="bg1"/>
                                        </a:solidFill>
                                        <a:latin typeface="Cambria Math" panose="02040503050406030204" pitchFamily="18" charset="0"/>
                                      </a:rPr>
                                    </m:ctrlPr>
                                  </m:sSubPr>
                                  <m:e>
                                    <m:r>
                                      <a:rPr lang="en-US" b="0" i="1" smtClean="0">
                                        <a:solidFill>
                                          <a:schemeClr val="bg1"/>
                                        </a:solidFill>
                                        <a:latin typeface="Cambria Math"/>
                                      </a:rPr>
                                      <m:t>𝑒</m:t>
                                    </m:r>
                                  </m:e>
                                  <m:sub>
                                    <m:r>
                                      <a:rPr lang="en-US" b="0" i="1" smtClean="0">
                                        <a:solidFill>
                                          <a:schemeClr val="bg1"/>
                                        </a:solidFill>
                                        <a:latin typeface="Cambria Math"/>
                                      </a:rPr>
                                      <m:t>1</m:t>
                                    </m:r>
                                  </m:sub>
                                </m:sSub>
                              </m:sub>
                            </m:sSub>
                          </m:e>
                        </m:bar>
                      </m:oMath>
                    </m:oMathPara>
                  </a14:m>
                  <a:endParaRPr lang="en-US" dirty="0">
                    <a:solidFill>
                      <a:schemeClr val="bg1"/>
                    </a:solidFill>
                  </a:endParaRPr>
                </a:p>
              </p:txBody>
            </p:sp>
          </mc:Choice>
          <mc:Fallback xmlns="">
            <p:sp>
              <p:nvSpPr>
                <p:cNvPr id="37" name="TextBox 36"/>
                <p:cNvSpPr txBox="1">
                  <a:spLocks noRot="1" noChangeAspect="1" noMove="1" noResize="1" noEditPoints="1" noAdjustHandles="1" noChangeArrowheads="1" noChangeShapeType="1" noTextEdit="1"/>
                </p:cNvSpPr>
                <p:nvPr/>
              </p:nvSpPr>
              <p:spPr>
                <a:xfrm>
                  <a:off x="1990379" y="3886200"/>
                  <a:ext cx="549831" cy="393121"/>
                </a:xfrm>
                <a:prstGeom prst="rect">
                  <a:avLst/>
                </a:prstGeom>
                <a:blipFill rotWithShape="1">
                  <a:blip r:embed="rId5"/>
                  <a:stretch>
                    <a:fillRect b="-1563"/>
                  </a:stretch>
                </a:blipFill>
              </p:spPr>
              <p:txBody>
                <a:bodyPr/>
                <a:lstStyle/>
                <a:p>
                  <a:r>
                    <a:rPr lang="en-US">
                      <a:noFill/>
                    </a:rPr>
                    <a:t> </a:t>
                  </a:r>
                </a:p>
              </p:txBody>
            </p:sp>
          </mc:Fallback>
        </mc:AlternateContent>
      </p:grpSp>
      <p:grpSp>
        <p:nvGrpSpPr>
          <p:cNvPr id="38" name="Group 37"/>
          <p:cNvGrpSpPr/>
          <p:nvPr/>
        </p:nvGrpSpPr>
        <p:grpSpPr>
          <a:xfrm>
            <a:off x="1092714" y="3657600"/>
            <a:ext cx="549831" cy="457448"/>
            <a:chOff x="1990379" y="3886200"/>
            <a:chExt cx="549831" cy="457448"/>
          </a:xfrm>
        </p:grpSpPr>
        <p:sp>
          <p:nvSpPr>
            <p:cNvPr id="39" name="Rounded Rectangle 38"/>
            <p:cNvSpPr/>
            <p:nvPr/>
          </p:nvSpPr>
          <p:spPr bwMode="auto">
            <a:xfrm>
              <a:off x="2062938" y="3886448"/>
              <a:ext cx="428244" cy="457200"/>
            </a:xfrm>
            <a:prstGeom prst="roundRect">
              <a:avLst/>
            </a:prstGeom>
            <a:solidFill>
              <a:srgbClr val="00B0F0"/>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bg1"/>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0" name="TextBox 39"/>
                <p:cNvSpPr txBox="1"/>
                <p:nvPr/>
              </p:nvSpPr>
              <p:spPr>
                <a:xfrm>
                  <a:off x="1990379" y="3886200"/>
                  <a:ext cx="549831" cy="3931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bar>
                          <m:barPr>
                            <m:pos m:val="top"/>
                            <m:ctrlPr>
                              <a:rPr lang="en-US" i="1" smtClean="0">
                                <a:solidFill>
                                  <a:schemeClr val="bg1"/>
                                </a:solidFill>
                                <a:latin typeface="Cambria Math" panose="02040503050406030204" pitchFamily="18" charset="0"/>
                              </a:rPr>
                            </m:ctrlPr>
                          </m:barPr>
                          <m:e>
                            <m:sSub>
                              <m:sSubPr>
                                <m:ctrlPr>
                                  <a:rPr lang="en-US" i="1" smtClean="0">
                                    <a:solidFill>
                                      <a:schemeClr val="bg1"/>
                                    </a:solidFill>
                                    <a:latin typeface="Cambria Math" panose="02040503050406030204" pitchFamily="18" charset="0"/>
                                  </a:rPr>
                                </m:ctrlPr>
                              </m:sSubPr>
                              <m:e>
                                <m:r>
                                  <a:rPr lang="en-US" b="0" i="1" smtClean="0">
                                    <a:solidFill>
                                      <a:schemeClr val="bg1"/>
                                    </a:solidFill>
                                    <a:latin typeface="Cambria Math"/>
                                  </a:rPr>
                                  <m:t>𝑝</m:t>
                                </m:r>
                              </m:e>
                              <m:sub>
                                <m:sSub>
                                  <m:sSubPr>
                                    <m:ctrlPr>
                                      <a:rPr lang="en-US" i="1" smtClean="0">
                                        <a:solidFill>
                                          <a:schemeClr val="bg1"/>
                                        </a:solidFill>
                                        <a:latin typeface="Cambria Math" panose="02040503050406030204" pitchFamily="18" charset="0"/>
                                      </a:rPr>
                                    </m:ctrlPr>
                                  </m:sSubPr>
                                  <m:e>
                                    <m:r>
                                      <a:rPr lang="en-US" b="0" i="1" smtClean="0">
                                        <a:solidFill>
                                          <a:schemeClr val="bg1"/>
                                        </a:solidFill>
                                        <a:latin typeface="Cambria Math"/>
                                      </a:rPr>
                                      <m:t>𝑒</m:t>
                                    </m:r>
                                  </m:e>
                                  <m:sub>
                                    <m:r>
                                      <a:rPr lang="en-US" b="0" i="1" smtClean="0">
                                        <a:solidFill>
                                          <a:schemeClr val="bg1"/>
                                        </a:solidFill>
                                        <a:latin typeface="Cambria Math"/>
                                      </a:rPr>
                                      <m:t>2</m:t>
                                    </m:r>
                                  </m:sub>
                                </m:sSub>
                              </m:sub>
                            </m:sSub>
                          </m:e>
                        </m:bar>
                      </m:oMath>
                    </m:oMathPara>
                  </a14:m>
                  <a:endParaRPr lang="en-US" dirty="0">
                    <a:solidFill>
                      <a:schemeClr val="bg1"/>
                    </a:solidFill>
                  </a:endParaRPr>
                </a:p>
              </p:txBody>
            </p:sp>
          </mc:Choice>
          <mc:Fallback xmlns="">
            <p:sp>
              <p:nvSpPr>
                <p:cNvPr id="40" name="TextBox 39"/>
                <p:cNvSpPr txBox="1">
                  <a:spLocks noRot="1" noChangeAspect="1" noMove="1" noResize="1" noEditPoints="1" noAdjustHandles="1" noChangeArrowheads="1" noChangeShapeType="1" noTextEdit="1"/>
                </p:cNvSpPr>
                <p:nvPr/>
              </p:nvSpPr>
              <p:spPr>
                <a:xfrm>
                  <a:off x="1990379" y="3886200"/>
                  <a:ext cx="549831" cy="393121"/>
                </a:xfrm>
                <a:prstGeom prst="rect">
                  <a:avLst/>
                </a:prstGeom>
                <a:blipFill rotWithShape="1">
                  <a:blip r:embed="rId6"/>
                  <a:stretch>
                    <a:fillRect b="-1563"/>
                  </a:stretch>
                </a:blipFill>
              </p:spPr>
              <p:txBody>
                <a:bodyPr/>
                <a:lstStyle/>
                <a:p>
                  <a:r>
                    <a:rPr lang="en-US">
                      <a:noFill/>
                    </a:rPr>
                    <a:t> </a:t>
                  </a:r>
                </a:p>
              </p:txBody>
            </p:sp>
          </mc:Fallback>
        </mc:AlternateContent>
      </p:grpSp>
      <p:grpSp>
        <p:nvGrpSpPr>
          <p:cNvPr id="41" name="Group 40"/>
          <p:cNvGrpSpPr/>
          <p:nvPr/>
        </p:nvGrpSpPr>
        <p:grpSpPr>
          <a:xfrm>
            <a:off x="2083314" y="3657600"/>
            <a:ext cx="527196" cy="457448"/>
            <a:chOff x="1990379" y="3886200"/>
            <a:chExt cx="527196" cy="457448"/>
          </a:xfrm>
        </p:grpSpPr>
        <p:sp>
          <p:nvSpPr>
            <p:cNvPr id="42" name="Rounded Rectangle 41"/>
            <p:cNvSpPr/>
            <p:nvPr/>
          </p:nvSpPr>
          <p:spPr bwMode="auto">
            <a:xfrm>
              <a:off x="2062938" y="3886448"/>
              <a:ext cx="428244" cy="457200"/>
            </a:xfrm>
            <a:prstGeom prst="roundRect">
              <a:avLst/>
            </a:prstGeom>
            <a:solidFill>
              <a:srgbClr val="00B0F0"/>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bg1"/>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3" name="TextBox 42"/>
                <p:cNvSpPr txBox="1"/>
                <p:nvPr/>
              </p:nvSpPr>
              <p:spPr>
                <a:xfrm>
                  <a:off x="1990379" y="3886200"/>
                  <a:ext cx="527196" cy="39651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bar>
                          <m:barPr>
                            <m:pos m:val="top"/>
                            <m:ctrlPr>
                              <a:rPr lang="en-US" i="1" smtClean="0">
                                <a:solidFill>
                                  <a:schemeClr val="bg1"/>
                                </a:solidFill>
                                <a:latin typeface="Cambria Math" panose="02040503050406030204" pitchFamily="18" charset="0"/>
                              </a:rPr>
                            </m:ctrlPr>
                          </m:barPr>
                          <m:e>
                            <m:sSub>
                              <m:sSubPr>
                                <m:ctrlPr>
                                  <a:rPr lang="en-US" i="1" smtClean="0">
                                    <a:solidFill>
                                      <a:schemeClr val="bg1"/>
                                    </a:solidFill>
                                    <a:latin typeface="Cambria Math" panose="02040503050406030204" pitchFamily="18" charset="0"/>
                                  </a:rPr>
                                </m:ctrlPr>
                              </m:sSubPr>
                              <m:e>
                                <m:r>
                                  <a:rPr lang="en-US" b="0" i="1" smtClean="0">
                                    <a:solidFill>
                                      <a:schemeClr val="bg1"/>
                                    </a:solidFill>
                                    <a:latin typeface="Cambria Math"/>
                                  </a:rPr>
                                  <m:t>𝑝</m:t>
                                </m:r>
                              </m:e>
                              <m:sub>
                                <m:sSub>
                                  <m:sSubPr>
                                    <m:ctrlPr>
                                      <a:rPr lang="en-US" i="1" smtClean="0">
                                        <a:solidFill>
                                          <a:schemeClr val="bg1"/>
                                        </a:solidFill>
                                        <a:latin typeface="Cambria Math" panose="02040503050406030204" pitchFamily="18" charset="0"/>
                                      </a:rPr>
                                    </m:ctrlPr>
                                  </m:sSubPr>
                                  <m:e>
                                    <m:r>
                                      <a:rPr lang="en-US" b="0" i="1" smtClean="0">
                                        <a:solidFill>
                                          <a:schemeClr val="bg1"/>
                                        </a:solidFill>
                                        <a:latin typeface="Cambria Math"/>
                                      </a:rPr>
                                      <m:t>𝑒</m:t>
                                    </m:r>
                                  </m:e>
                                  <m:sub>
                                    <m:r>
                                      <a:rPr lang="en-US" b="0" i="1" smtClean="0">
                                        <a:solidFill>
                                          <a:schemeClr val="bg1"/>
                                        </a:solidFill>
                                        <a:latin typeface="Cambria Math"/>
                                      </a:rPr>
                                      <m:t>𝑖</m:t>
                                    </m:r>
                                  </m:sub>
                                </m:sSub>
                              </m:sub>
                            </m:sSub>
                          </m:e>
                        </m:bar>
                      </m:oMath>
                    </m:oMathPara>
                  </a14:m>
                  <a:endParaRPr lang="en-US" dirty="0">
                    <a:solidFill>
                      <a:schemeClr val="bg1"/>
                    </a:solidFill>
                  </a:endParaRPr>
                </a:p>
              </p:txBody>
            </p:sp>
          </mc:Choice>
          <mc:Fallback xmlns="">
            <p:sp>
              <p:nvSpPr>
                <p:cNvPr id="43" name="TextBox 42"/>
                <p:cNvSpPr txBox="1">
                  <a:spLocks noRot="1" noChangeAspect="1" noMove="1" noResize="1" noEditPoints="1" noAdjustHandles="1" noChangeArrowheads="1" noChangeShapeType="1" noTextEdit="1"/>
                </p:cNvSpPr>
                <p:nvPr/>
              </p:nvSpPr>
              <p:spPr>
                <a:xfrm>
                  <a:off x="1990379" y="3886200"/>
                  <a:ext cx="527196" cy="396519"/>
                </a:xfrm>
                <a:prstGeom prst="rect">
                  <a:avLst/>
                </a:prstGeom>
                <a:blipFill rotWithShape="1">
                  <a:blip r:embed="rId7"/>
                  <a:stretch>
                    <a:fillRect b="-1538"/>
                  </a:stretch>
                </a:blipFill>
              </p:spPr>
              <p:txBody>
                <a:bodyPr/>
                <a:lstStyle/>
                <a:p>
                  <a:r>
                    <a:rPr lang="en-US">
                      <a:noFill/>
                    </a:rPr>
                    <a:t> </a:t>
                  </a:r>
                </a:p>
              </p:txBody>
            </p:sp>
          </mc:Fallback>
        </mc:AlternateContent>
      </p:grpSp>
      <p:grpSp>
        <p:nvGrpSpPr>
          <p:cNvPr id="44" name="Group 43"/>
          <p:cNvGrpSpPr/>
          <p:nvPr/>
        </p:nvGrpSpPr>
        <p:grpSpPr>
          <a:xfrm>
            <a:off x="3073914" y="3657600"/>
            <a:ext cx="565860" cy="457448"/>
            <a:chOff x="1990379" y="3886200"/>
            <a:chExt cx="565860" cy="457448"/>
          </a:xfrm>
        </p:grpSpPr>
        <p:sp>
          <p:nvSpPr>
            <p:cNvPr id="45" name="Rounded Rectangle 44"/>
            <p:cNvSpPr/>
            <p:nvPr/>
          </p:nvSpPr>
          <p:spPr bwMode="auto">
            <a:xfrm>
              <a:off x="2062938" y="3886448"/>
              <a:ext cx="428244" cy="457200"/>
            </a:xfrm>
            <a:prstGeom prst="roundRect">
              <a:avLst/>
            </a:prstGeom>
            <a:solidFill>
              <a:srgbClr val="00B0F0"/>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bg1"/>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46" name="TextBox 45"/>
                <p:cNvSpPr txBox="1"/>
                <p:nvPr/>
              </p:nvSpPr>
              <p:spPr>
                <a:xfrm>
                  <a:off x="1990379" y="3886200"/>
                  <a:ext cx="565860" cy="3945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bar>
                          <m:barPr>
                            <m:pos m:val="top"/>
                            <m:ctrlPr>
                              <a:rPr lang="en-US" i="1" smtClean="0">
                                <a:solidFill>
                                  <a:schemeClr val="bg1"/>
                                </a:solidFill>
                                <a:latin typeface="Cambria Math" panose="02040503050406030204" pitchFamily="18" charset="0"/>
                              </a:rPr>
                            </m:ctrlPr>
                          </m:barPr>
                          <m:e>
                            <m:sSub>
                              <m:sSubPr>
                                <m:ctrlPr>
                                  <a:rPr lang="en-US" i="1" smtClean="0">
                                    <a:solidFill>
                                      <a:schemeClr val="bg1"/>
                                    </a:solidFill>
                                    <a:latin typeface="Cambria Math" panose="02040503050406030204" pitchFamily="18" charset="0"/>
                                  </a:rPr>
                                </m:ctrlPr>
                              </m:sSubPr>
                              <m:e>
                                <m:r>
                                  <a:rPr lang="en-US" b="0" i="1" smtClean="0">
                                    <a:solidFill>
                                      <a:schemeClr val="bg1"/>
                                    </a:solidFill>
                                    <a:latin typeface="Cambria Math"/>
                                  </a:rPr>
                                  <m:t>𝑝</m:t>
                                </m:r>
                              </m:e>
                              <m:sub>
                                <m:sSub>
                                  <m:sSubPr>
                                    <m:ctrlPr>
                                      <a:rPr lang="en-US" i="1" smtClean="0">
                                        <a:solidFill>
                                          <a:schemeClr val="bg1"/>
                                        </a:solidFill>
                                        <a:latin typeface="Cambria Math" panose="02040503050406030204" pitchFamily="18" charset="0"/>
                                      </a:rPr>
                                    </m:ctrlPr>
                                  </m:sSubPr>
                                  <m:e>
                                    <m:r>
                                      <a:rPr lang="en-US" b="0" i="1" smtClean="0">
                                        <a:solidFill>
                                          <a:schemeClr val="bg1"/>
                                        </a:solidFill>
                                        <a:latin typeface="Cambria Math"/>
                                      </a:rPr>
                                      <m:t>𝑒</m:t>
                                    </m:r>
                                  </m:e>
                                  <m:sub>
                                    <m:r>
                                      <a:rPr lang="en-US" b="0" i="1" smtClean="0">
                                        <a:solidFill>
                                          <a:schemeClr val="bg1"/>
                                        </a:solidFill>
                                        <a:latin typeface="Cambria Math"/>
                                      </a:rPr>
                                      <m:t>𝑛</m:t>
                                    </m:r>
                                  </m:sub>
                                </m:sSub>
                              </m:sub>
                            </m:sSub>
                          </m:e>
                        </m:bar>
                      </m:oMath>
                    </m:oMathPara>
                  </a14:m>
                  <a:endParaRPr lang="en-US" dirty="0">
                    <a:solidFill>
                      <a:schemeClr val="bg1"/>
                    </a:solidFill>
                  </a:endParaRPr>
                </a:p>
              </p:txBody>
            </p:sp>
          </mc:Choice>
          <mc:Fallback xmlns="">
            <p:sp>
              <p:nvSpPr>
                <p:cNvPr id="46" name="TextBox 45"/>
                <p:cNvSpPr txBox="1">
                  <a:spLocks noRot="1" noChangeAspect="1" noMove="1" noResize="1" noEditPoints="1" noAdjustHandles="1" noChangeArrowheads="1" noChangeShapeType="1" noTextEdit="1"/>
                </p:cNvSpPr>
                <p:nvPr/>
              </p:nvSpPr>
              <p:spPr>
                <a:xfrm>
                  <a:off x="1990379" y="3886200"/>
                  <a:ext cx="565860" cy="394532"/>
                </a:xfrm>
                <a:prstGeom prst="rect">
                  <a:avLst/>
                </a:prstGeom>
                <a:blipFill rotWithShape="1">
                  <a:blip r:embed="rId8"/>
                  <a:stretch>
                    <a:fillRect/>
                  </a:stretch>
                </a:blipFill>
              </p:spPr>
              <p:txBody>
                <a:bodyPr/>
                <a:lstStyle/>
                <a:p>
                  <a:r>
                    <a:rPr lang="en-US">
                      <a:noFill/>
                    </a:rPr>
                    <a:t> </a:t>
                  </a:r>
                </a:p>
              </p:txBody>
            </p:sp>
          </mc:Fallback>
        </mc:AlternateContent>
      </p:grpSp>
      <p:sp>
        <p:nvSpPr>
          <p:cNvPr id="84" name="Down Arrow 83"/>
          <p:cNvSpPr/>
          <p:nvPr/>
        </p:nvSpPr>
        <p:spPr bwMode="auto">
          <a:xfrm rot="10800000">
            <a:off x="5943601" y="3886200"/>
            <a:ext cx="279400" cy="362204"/>
          </a:xfrm>
          <a:prstGeom prst="downArrow">
            <a:avLst/>
          </a:prstGeom>
          <a:ln>
            <a:solidFill>
              <a:srgbClr val="0070C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spAutoFit/>
          </a:bodyPr>
          <a:lstStyle/>
          <a:p>
            <a:pPr marL="342900" marR="0" indent="-342900" algn="l" defTabSz="914400" rtl="0" eaLnBrk="1" fontAlgn="base" latinLnBrk="0" hangingPunct="1">
              <a:lnSpc>
                <a:spcPct val="100000"/>
              </a:lnSpc>
              <a:spcBef>
                <a:spcPct val="5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85" name="Line Callout 1 84"/>
          <p:cNvSpPr/>
          <p:nvPr/>
        </p:nvSpPr>
        <p:spPr bwMode="auto">
          <a:xfrm>
            <a:off x="7309672" y="3733800"/>
            <a:ext cx="1453328" cy="629835"/>
          </a:xfrm>
          <a:prstGeom prst="borderCallout1">
            <a:avLst>
              <a:gd name="adj1" fmla="val 49732"/>
              <a:gd name="adj2" fmla="val -463"/>
              <a:gd name="adj3" fmla="val 49285"/>
              <a:gd name="adj4" fmla="val -43329"/>
            </a:avLst>
          </a:prstGeom>
          <a:ln cap="sq" cmpd="sng">
            <a:solidFill>
              <a:srgbClr val="0070C0"/>
            </a:solidFill>
            <a:prstDash val="sysDash"/>
            <a:round/>
            <a:headEnd type="none" w="med" len="med"/>
            <a:tailEnd type="triangle" w="lg" len="med"/>
          </a:ln>
          <a:effectLst/>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R="0" indent="-342900" algn="ctr" defTabSz="914400" rtl="0" eaLnBrk="1" fontAlgn="base" latinLnBrk="0" hangingPunct="1">
              <a:lnSpc>
                <a:spcPct val="100000"/>
              </a:lnSpc>
              <a:spcBef>
                <a:spcPts val="0"/>
              </a:spcBef>
              <a:spcAft>
                <a:spcPct val="0"/>
              </a:spcAft>
              <a:buClrTx/>
              <a:buSzTx/>
              <a:buFontTx/>
              <a:buNone/>
              <a:tabLst/>
            </a:pPr>
            <a:r>
              <a:rPr lang="en-US" sz="2000" dirty="0" smtClean="0">
                <a:solidFill>
                  <a:srgbClr val="0070C0"/>
                </a:solidFill>
                <a:latin typeface="Cambria Math" pitchFamily="18" charset="0"/>
                <a:ea typeface="Cambria Math" pitchFamily="18" charset="0"/>
              </a:rPr>
              <a:t>K-means</a:t>
            </a:r>
          </a:p>
          <a:p>
            <a:pPr marR="0" indent="-342900" algn="ctr" defTabSz="914400" rtl="0" eaLnBrk="1" fontAlgn="base" latinLnBrk="0" hangingPunct="1">
              <a:lnSpc>
                <a:spcPct val="100000"/>
              </a:lnSpc>
              <a:spcBef>
                <a:spcPts val="0"/>
              </a:spcBef>
              <a:spcAft>
                <a:spcPct val="0"/>
              </a:spcAft>
              <a:buClrTx/>
              <a:buSzTx/>
              <a:buFontTx/>
              <a:buNone/>
              <a:tabLst/>
            </a:pPr>
            <a:r>
              <a:rPr lang="en-US" sz="2000" dirty="0" smtClean="0">
                <a:solidFill>
                  <a:srgbClr val="0070C0"/>
                </a:solidFill>
                <a:latin typeface="Cambria Math" pitchFamily="18" charset="0"/>
                <a:ea typeface="Cambria Math" pitchFamily="18" charset="0"/>
              </a:rPr>
              <a:t>clustering</a:t>
            </a:r>
          </a:p>
        </p:txBody>
      </p:sp>
      <p:pic>
        <p:nvPicPr>
          <p:cNvPr id="86" name="Picture 85" descr="F:\Dropbox\posao\javni\service.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24400" y="4906169"/>
            <a:ext cx="5080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7" name="Picture 86" descr="F:\Dropbox\posao\javni\service.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5437" y="4898394"/>
            <a:ext cx="5080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8" name="Picture 87" descr="F:\Dropbox\posao\javni\service.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091237" y="4906169"/>
            <a:ext cx="5080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9" name="Picture 88" descr="F:\Dropbox\posao\javni\service.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269162" y="4898394"/>
            <a:ext cx="5080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0" name="Picture 89" descr="F:\Dropbox\posao\javni\service.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373562" y="5439569"/>
            <a:ext cx="5080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1" name="Picture 90" descr="F:\Dropbox\posao\javni\service.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53724" y="5456406"/>
            <a:ext cx="5080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 name="Picture 91" descr="F:\Dropbox\posao\javni\service.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45162" y="5439569"/>
            <a:ext cx="5080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3" name="Picture 92" descr="F:\Dropbox\posao\javni\service.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424585" y="5439569"/>
            <a:ext cx="5080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4" name="Picture 93" descr="F:\Dropbox\posao\javni\service.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608887" y="5440340"/>
            <a:ext cx="5080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7" name="Group 56"/>
          <p:cNvGrpSpPr/>
          <p:nvPr/>
        </p:nvGrpSpPr>
        <p:grpSpPr>
          <a:xfrm>
            <a:off x="5509642" y="5272008"/>
            <a:ext cx="453617" cy="368796"/>
            <a:chOff x="656786" y="2819400"/>
            <a:chExt cx="472629" cy="369332"/>
          </a:xfrm>
        </p:grpSpPr>
        <p:sp>
          <p:nvSpPr>
            <p:cNvPr id="58" name="Rounded Rectangle 57"/>
            <p:cNvSpPr/>
            <p:nvPr/>
          </p:nvSpPr>
          <p:spPr bwMode="auto">
            <a:xfrm>
              <a:off x="682159" y="2819648"/>
              <a:ext cx="428244" cy="369084"/>
            </a:xfrm>
            <a:prstGeom prst="roundRect">
              <a:avLst/>
            </a:prstGeom>
            <a:solidFill>
              <a:schemeClr val="bg1"/>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accent2"/>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59" name="TextBox 58"/>
                <p:cNvSpPr txBox="1"/>
                <p:nvPr/>
              </p:nvSpPr>
              <p:spPr>
                <a:xfrm>
                  <a:off x="656786" y="2819400"/>
                  <a:ext cx="47262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i="1" smtClean="0">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a:rPr>
                                  <m:t>𝑝</m:t>
                                </m:r>
                              </m:e>
                              <m:sub>
                                <m:r>
                                  <a:rPr lang="en-US" b="0" i="1" smtClean="0">
                                    <a:latin typeface="Cambria Math"/>
                                  </a:rPr>
                                  <m:t>𝑟</m:t>
                                </m:r>
                              </m:sub>
                            </m:sSub>
                          </m:e>
                        </m:acc>
                      </m:oMath>
                    </m:oMathPara>
                  </a14:m>
                  <a:endParaRPr lang="en-US" dirty="0"/>
                </a:p>
              </p:txBody>
            </p:sp>
          </mc:Choice>
          <mc:Fallback xmlns="">
            <p:sp>
              <p:nvSpPr>
                <p:cNvPr id="59" name="TextBox 58"/>
                <p:cNvSpPr txBox="1">
                  <a:spLocks noRot="1" noChangeAspect="1" noMove="1" noResize="1" noEditPoints="1" noAdjustHandles="1" noChangeArrowheads="1" noChangeShapeType="1" noTextEdit="1"/>
                </p:cNvSpPr>
                <p:nvPr/>
              </p:nvSpPr>
              <p:spPr>
                <a:xfrm>
                  <a:off x="656786" y="2819400"/>
                  <a:ext cx="472629" cy="369332"/>
                </a:xfrm>
                <a:prstGeom prst="rect">
                  <a:avLst/>
                </a:prstGeom>
                <a:blipFill rotWithShape="1">
                  <a:blip r:embed="rId10"/>
                  <a:stretch>
                    <a:fillRect b="-8333"/>
                  </a:stretch>
                </a:blipFill>
              </p:spPr>
              <p:txBody>
                <a:bodyPr/>
                <a:lstStyle/>
                <a:p>
                  <a:r>
                    <a:rPr lang="en-US">
                      <a:noFill/>
                    </a:rPr>
                    <a:t> </a:t>
                  </a:r>
                </a:p>
              </p:txBody>
            </p:sp>
          </mc:Fallback>
        </mc:AlternateContent>
      </p:grpSp>
      <p:grpSp>
        <p:nvGrpSpPr>
          <p:cNvPr id="60" name="Group 59"/>
          <p:cNvGrpSpPr/>
          <p:nvPr/>
        </p:nvGrpSpPr>
        <p:grpSpPr>
          <a:xfrm>
            <a:off x="6180202" y="5284212"/>
            <a:ext cx="453617" cy="368796"/>
            <a:chOff x="656786" y="2819400"/>
            <a:chExt cx="472629" cy="369332"/>
          </a:xfrm>
        </p:grpSpPr>
        <p:sp>
          <p:nvSpPr>
            <p:cNvPr id="61" name="Rounded Rectangle 60"/>
            <p:cNvSpPr/>
            <p:nvPr/>
          </p:nvSpPr>
          <p:spPr bwMode="auto">
            <a:xfrm>
              <a:off x="682159" y="2819648"/>
              <a:ext cx="428244" cy="369084"/>
            </a:xfrm>
            <a:prstGeom prst="roundRect">
              <a:avLst/>
            </a:prstGeom>
            <a:solidFill>
              <a:schemeClr val="bg1"/>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accent2"/>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62" name="TextBox 61"/>
                <p:cNvSpPr txBox="1"/>
                <p:nvPr/>
              </p:nvSpPr>
              <p:spPr>
                <a:xfrm>
                  <a:off x="656786" y="2819400"/>
                  <a:ext cx="47262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i="1" smtClean="0">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a:rPr>
                                  <m:t>𝑝</m:t>
                                </m:r>
                              </m:e>
                              <m:sub>
                                <m:r>
                                  <a:rPr lang="en-US" b="0" i="1" smtClean="0">
                                    <a:latin typeface="Cambria Math"/>
                                  </a:rPr>
                                  <m:t>𝑟</m:t>
                                </m:r>
                              </m:sub>
                            </m:sSub>
                          </m:e>
                        </m:acc>
                      </m:oMath>
                    </m:oMathPara>
                  </a14:m>
                  <a:endParaRPr lang="en-US" dirty="0"/>
                </a:p>
              </p:txBody>
            </p:sp>
          </mc:Choice>
          <mc:Fallback xmlns="">
            <p:sp>
              <p:nvSpPr>
                <p:cNvPr id="62" name="TextBox 61"/>
                <p:cNvSpPr txBox="1">
                  <a:spLocks noRot="1" noChangeAspect="1" noMove="1" noResize="1" noEditPoints="1" noAdjustHandles="1" noChangeArrowheads="1" noChangeShapeType="1" noTextEdit="1"/>
                </p:cNvSpPr>
                <p:nvPr/>
              </p:nvSpPr>
              <p:spPr>
                <a:xfrm>
                  <a:off x="656786" y="2819400"/>
                  <a:ext cx="472629" cy="369332"/>
                </a:xfrm>
                <a:prstGeom prst="rect">
                  <a:avLst/>
                </a:prstGeom>
                <a:blipFill rotWithShape="1">
                  <a:blip r:embed="rId11"/>
                  <a:stretch>
                    <a:fillRect b="-8333"/>
                  </a:stretch>
                </a:blipFill>
              </p:spPr>
              <p:txBody>
                <a:bodyPr/>
                <a:lstStyle/>
                <a:p>
                  <a:r>
                    <a:rPr lang="en-US">
                      <a:noFill/>
                    </a:rPr>
                    <a:t> </a:t>
                  </a:r>
                </a:p>
              </p:txBody>
            </p:sp>
          </mc:Fallback>
        </mc:AlternateContent>
      </p:grpSp>
      <p:grpSp>
        <p:nvGrpSpPr>
          <p:cNvPr id="63" name="Group 62"/>
          <p:cNvGrpSpPr/>
          <p:nvPr/>
        </p:nvGrpSpPr>
        <p:grpSpPr>
          <a:xfrm>
            <a:off x="7368922" y="5284212"/>
            <a:ext cx="453617" cy="368796"/>
            <a:chOff x="656786" y="2819400"/>
            <a:chExt cx="472629" cy="369332"/>
          </a:xfrm>
        </p:grpSpPr>
        <p:sp>
          <p:nvSpPr>
            <p:cNvPr id="64" name="Rounded Rectangle 63"/>
            <p:cNvSpPr/>
            <p:nvPr/>
          </p:nvSpPr>
          <p:spPr bwMode="auto">
            <a:xfrm>
              <a:off x="682159" y="2819648"/>
              <a:ext cx="428244" cy="369084"/>
            </a:xfrm>
            <a:prstGeom prst="roundRect">
              <a:avLst/>
            </a:prstGeom>
            <a:solidFill>
              <a:schemeClr val="bg1"/>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accent2"/>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65" name="TextBox 64"/>
                <p:cNvSpPr txBox="1"/>
                <p:nvPr/>
              </p:nvSpPr>
              <p:spPr>
                <a:xfrm>
                  <a:off x="656786" y="2819400"/>
                  <a:ext cx="47262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i="1" smtClean="0">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a:rPr>
                                  <m:t>𝑝</m:t>
                                </m:r>
                              </m:e>
                              <m:sub>
                                <m:r>
                                  <a:rPr lang="en-US" b="0" i="1" smtClean="0">
                                    <a:latin typeface="Cambria Math"/>
                                  </a:rPr>
                                  <m:t>𝑟</m:t>
                                </m:r>
                              </m:sub>
                            </m:sSub>
                          </m:e>
                        </m:acc>
                      </m:oMath>
                    </m:oMathPara>
                  </a14:m>
                  <a:endParaRPr lang="en-US" dirty="0"/>
                </a:p>
              </p:txBody>
            </p:sp>
          </mc:Choice>
          <mc:Fallback xmlns="">
            <p:sp>
              <p:nvSpPr>
                <p:cNvPr id="65" name="TextBox 64"/>
                <p:cNvSpPr txBox="1">
                  <a:spLocks noRot="1" noChangeAspect="1" noMove="1" noResize="1" noEditPoints="1" noAdjustHandles="1" noChangeArrowheads="1" noChangeShapeType="1" noTextEdit="1"/>
                </p:cNvSpPr>
                <p:nvPr/>
              </p:nvSpPr>
              <p:spPr>
                <a:xfrm>
                  <a:off x="656786" y="2819400"/>
                  <a:ext cx="472629" cy="369332"/>
                </a:xfrm>
                <a:prstGeom prst="rect">
                  <a:avLst/>
                </a:prstGeom>
                <a:blipFill rotWithShape="1">
                  <a:blip r:embed="rId11"/>
                  <a:stretch>
                    <a:fillRect b="-8333"/>
                  </a:stretch>
                </a:blipFill>
              </p:spPr>
              <p:txBody>
                <a:bodyPr/>
                <a:lstStyle/>
                <a:p>
                  <a:r>
                    <a:rPr lang="en-US">
                      <a:noFill/>
                    </a:rPr>
                    <a:t> </a:t>
                  </a:r>
                </a:p>
              </p:txBody>
            </p:sp>
          </mc:Fallback>
        </mc:AlternateContent>
      </p:grpSp>
      <p:grpSp>
        <p:nvGrpSpPr>
          <p:cNvPr id="66" name="Group 65"/>
          <p:cNvGrpSpPr/>
          <p:nvPr/>
        </p:nvGrpSpPr>
        <p:grpSpPr>
          <a:xfrm>
            <a:off x="4812185" y="5272008"/>
            <a:ext cx="453617" cy="368796"/>
            <a:chOff x="656786" y="2819400"/>
            <a:chExt cx="472629" cy="369332"/>
          </a:xfrm>
        </p:grpSpPr>
        <p:sp>
          <p:nvSpPr>
            <p:cNvPr id="67" name="Rounded Rectangle 66"/>
            <p:cNvSpPr/>
            <p:nvPr/>
          </p:nvSpPr>
          <p:spPr bwMode="auto">
            <a:xfrm>
              <a:off x="682159" y="2819648"/>
              <a:ext cx="428244" cy="369084"/>
            </a:xfrm>
            <a:prstGeom prst="roundRect">
              <a:avLst/>
            </a:prstGeom>
            <a:solidFill>
              <a:schemeClr val="bg1"/>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accent2"/>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68" name="TextBox 67"/>
                <p:cNvSpPr txBox="1"/>
                <p:nvPr/>
              </p:nvSpPr>
              <p:spPr>
                <a:xfrm>
                  <a:off x="656786" y="2819400"/>
                  <a:ext cx="47262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i="1" smtClean="0">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a:rPr>
                                  <m:t>𝑝</m:t>
                                </m:r>
                              </m:e>
                              <m:sub>
                                <m:r>
                                  <a:rPr lang="en-US" b="0" i="1" smtClean="0">
                                    <a:latin typeface="Cambria Math"/>
                                  </a:rPr>
                                  <m:t>𝑟</m:t>
                                </m:r>
                              </m:sub>
                            </m:sSub>
                          </m:e>
                        </m:acc>
                      </m:oMath>
                    </m:oMathPara>
                  </a14:m>
                  <a:endParaRPr lang="en-US" dirty="0"/>
                </a:p>
              </p:txBody>
            </p:sp>
          </mc:Choice>
          <mc:Fallback xmlns="">
            <p:sp>
              <p:nvSpPr>
                <p:cNvPr id="68" name="TextBox 67"/>
                <p:cNvSpPr txBox="1">
                  <a:spLocks noRot="1" noChangeAspect="1" noMove="1" noResize="1" noEditPoints="1" noAdjustHandles="1" noChangeArrowheads="1" noChangeShapeType="1" noTextEdit="1"/>
                </p:cNvSpPr>
                <p:nvPr/>
              </p:nvSpPr>
              <p:spPr>
                <a:xfrm>
                  <a:off x="656786" y="2819400"/>
                  <a:ext cx="472629" cy="369332"/>
                </a:xfrm>
                <a:prstGeom prst="rect">
                  <a:avLst/>
                </a:prstGeom>
                <a:blipFill rotWithShape="1">
                  <a:blip r:embed="rId12"/>
                  <a:stretch>
                    <a:fillRect b="-8333"/>
                  </a:stretch>
                </a:blipFill>
              </p:spPr>
              <p:txBody>
                <a:bodyPr/>
                <a:lstStyle/>
                <a:p>
                  <a:r>
                    <a:rPr lang="en-US">
                      <a:noFill/>
                    </a:rPr>
                    <a:t> </a:t>
                  </a:r>
                </a:p>
              </p:txBody>
            </p:sp>
          </mc:Fallback>
        </mc:AlternateContent>
      </p:grpSp>
      <p:grpSp>
        <p:nvGrpSpPr>
          <p:cNvPr id="69" name="Group 68"/>
          <p:cNvGrpSpPr/>
          <p:nvPr/>
        </p:nvGrpSpPr>
        <p:grpSpPr>
          <a:xfrm>
            <a:off x="4476905" y="5817612"/>
            <a:ext cx="453617" cy="368796"/>
            <a:chOff x="656786" y="2819400"/>
            <a:chExt cx="472629" cy="369332"/>
          </a:xfrm>
        </p:grpSpPr>
        <p:sp>
          <p:nvSpPr>
            <p:cNvPr id="70" name="Rounded Rectangle 69"/>
            <p:cNvSpPr/>
            <p:nvPr/>
          </p:nvSpPr>
          <p:spPr bwMode="auto">
            <a:xfrm>
              <a:off x="682159" y="2819648"/>
              <a:ext cx="428244" cy="369084"/>
            </a:xfrm>
            <a:prstGeom prst="roundRect">
              <a:avLst/>
            </a:prstGeom>
            <a:solidFill>
              <a:schemeClr val="bg1"/>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accent2"/>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71" name="TextBox 70"/>
                <p:cNvSpPr txBox="1"/>
                <p:nvPr/>
              </p:nvSpPr>
              <p:spPr>
                <a:xfrm>
                  <a:off x="656786" y="2819400"/>
                  <a:ext cx="47262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i="1" smtClean="0">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a:rPr>
                                  <m:t>𝑝</m:t>
                                </m:r>
                              </m:e>
                              <m:sub>
                                <m:r>
                                  <a:rPr lang="en-US" b="0" i="1" smtClean="0">
                                    <a:latin typeface="Cambria Math"/>
                                  </a:rPr>
                                  <m:t>𝑟</m:t>
                                </m:r>
                              </m:sub>
                            </m:sSub>
                          </m:e>
                        </m:acc>
                      </m:oMath>
                    </m:oMathPara>
                  </a14:m>
                  <a:endParaRPr lang="en-US" dirty="0"/>
                </a:p>
              </p:txBody>
            </p:sp>
          </mc:Choice>
          <mc:Fallback xmlns="">
            <p:sp>
              <p:nvSpPr>
                <p:cNvPr id="71" name="TextBox 70"/>
                <p:cNvSpPr txBox="1">
                  <a:spLocks noRot="1" noChangeAspect="1" noMove="1" noResize="1" noEditPoints="1" noAdjustHandles="1" noChangeArrowheads="1" noChangeShapeType="1" noTextEdit="1"/>
                </p:cNvSpPr>
                <p:nvPr/>
              </p:nvSpPr>
              <p:spPr>
                <a:xfrm>
                  <a:off x="656786" y="2819400"/>
                  <a:ext cx="472629" cy="369332"/>
                </a:xfrm>
                <a:prstGeom prst="rect">
                  <a:avLst/>
                </a:prstGeom>
                <a:blipFill rotWithShape="1">
                  <a:blip r:embed="rId13"/>
                  <a:stretch>
                    <a:fillRect b="-6557"/>
                  </a:stretch>
                </a:blipFill>
              </p:spPr>
              <p:txBody>
                <a:bodyPr/>
                <a:lstStyle/>
                <a:p>
                  <a:r>
                    <a:rPr lang="en-US">
                      <a:noFill/>
                    </a:rPr>
                    <a:t> </a:t>
                  </a:r>
                </a:p>
              </p:txBody>
            </p:sp>
          </mc:Fallback>
        </mc:AlternateContent>
      </p:grpSp>
      <p:grpSp>
        <p:nvGrpSpPr>
          <p:cNvPr id="72" name="Group 71"/>
          <p:cNvGrpSpPr/>
          <p:nvPr/>
        </p:nvGrpSpPr>
        <p:grpSpPr>
          <a:xfrm>
            <a:off x="5155085" y="5817612"/>
            <a:ext cx="453617" cy="368796"/>
            <a:chOff x="656786" y="2819400"/>
            <a:chExt cx="472629" cy="369332"/>
          </a:xfrm>
        </p:grpSpPr>
        <p:sp>
          <p:nvSpPr>
            <p:cNvPr id="73" name="Rounded Rectangle 72"/>
            <p:cNvSpPr/>
            <p:nvPr/>
          </p:nvSpPr>
          <p:spPr bwMode="auto">
            <a:xfrm>
              <a:off x="682159" y="2819648"/>
              <a:ext cx="428244" cy="369084"/>
            </a:xfrm>
            <a:prstGeom prst="roundRect">
              <a:avLst/>
            </a:prstGeom>
            <a:solidFill>
              <a:schemeClr val="bg1"/>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accent2"/>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74" name="TextBox 73"/>
                <p:cNvSpPr txBox="1"/>
                <p:nvPr/>
              </p:nvSpPr>
              <p:spPr>
                <a:xfrm>
                  <a:off x="656786" y="2819400"/>
                  <a:ext cx="47262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i="1" smtClean="0">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a:rPr>
                                  <m:t>𝑝</m:t>
                                </m:r>
                              </m:e>
                              <m:sub>
                                <m:r>
                                  <a:rPr lang="en-US" b="0" i="1" smtClean="0">
                                    <a:latin typeface="Cambria Math"/>
                                  </a:rPr>
                                  <m:t>𝑟</m:t>
                                </m:r>
                              </m:sub>
                            </m:sSub>
                          </m:e>
                        </m:acc>
                      </m:oMath>
                    </m:oMathPara>
                  </a14:m>
                  <a:endParaRPr lang="en-US" dirty="0"/>
                </a:p>
              </p:txBody>
            </p:sp>
          </mc:Choice>
          <mc:Fallback xmlns="">
            <p:sp>
              <p:nvSpPr>
                <p:cNvPr id="74" name="TextBox 73"/>
                <p:cNvSpPr txBox="1">
                  <a:spLocks noRot="1" noChangeAspect="1" noMove="1" noResize="1" noEditPoints="1" noAdjustHandles="1" noChangeArrowheads="1" noChangeShapeType="1" noTextEdit="1"/>
                </p:cNvSpPr>
                <p:nvPr/>
              </p:nvSpPr>
              <p:spPr>
                <a:xfrm>
                  <a:off x="656786" y="2819400"/>
                  <a:ext cx="472629" cy="369332"/>
                </a:xfrm>
                <a:prstGeom prst="rect">
                  <a:avLst/>
                </a:prstGeom>
                <a:blipFill rotWithShape="1">
                  <a:blip r:embed="rId14"/>
                  <a:stretch>
                    <a:fillRect b="-6557"/>
                  </a:stretch>
                </a:blipFill>
              </p:spPr>
              <p:txBody>
                <a:bodyPr/>
                <a:lstStyle/>
                <a:p>
                  <a:r>
                    <a:rPr lang="en-US">
                      <a:noFill/>
                    </a:rPr>
                    <a:t> </a:t>
                  </a:r>
                </a:p>
              </p:txBody>
            </p:sp>
          </mc:Fallback>
        </mc:AlternateContent>
      </p:grpSp>
      <p:grpSp>
        <p:nvGrpSpPr>
          <p:cNvPr id="75" name="Group 74"/>
          <p:cNvGrpSpPr/>
          <p:nvPr/>
        </p:nvGrpSpPr>
        <p:grpSpPr>
          <a:xfrm>
            <a:off x="5848505" y="5817612"/>
            <a:ext cx="453617" cy="368796"/>
            <a:chOff x="656786" y="2819400"/>
            <a:chExt cx="472629" cy="369332"/>
          </a:xfrm>
        </p:grpSpPr>
        <p:sp>
          <p:nvSpPr>
            <p:cNvPr id="76" name="Rounded Rectangle 75"/>
            <p:cNvSpPr/>
            <p:nvPr/>
          </p:nvSpPr>
          <p:spPr bwMode="auto">
            <a:xfrm>
              <a:off x="682159" y="2819648"/>
              <a:ext cx="428244" cy="369084"/>
            </a:xfrm>
            <a:prstGeom prst="roundRect">
              <a:avLst/>
            </a:prstGeom>
            <a:solidFill>
              <a:schemeClr val="bg1"/>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accent2"/>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77" name="TextBox 76"/>
                <p:cNvSpPr txBox="1"/>
                <p:nvPr/>
              </p:nvSpPr>
              <p:spPr>
                <a:xfrm>
                  <a:off x="656786" y="2819400"/>
                  <a:ext cx="47262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i="1" smtClean="0">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a:rPr>
                                  <m:t>𝑝</m:t>
                                </m:r>
                              </m:e>
                              <m:sub>
                                <m:r>
                                  <a:rPr lang="en-US" b="0" i="1" smtClean="0">
                                    <a:latin typeface="Cambria Math"/>
                                  </a:rPr>
                                  <m:t>𝑟</m:t>
                                </m:r>
                              </m:sub>
                            </m:sSub>
                          </m:e>
                        </m:acc>
                      </m:oMath>
                    </m:oMathPara>
                  </a14:m>
                  <a:endParaRPr lang="en-US" dirty="0"/>
                </a:p>
              </p:txBody>
            </p:sp>
          </mc:Choice>
          <mc:Fallback xmlns="">
            <p:sp>
              <p:nvSpPr>
                <p:cNvPr id="77" name="TextBox 76"/>
                <p:cNvSpPr txBox="1">
                  <a:spLocks noRot="1" noChangeAspect="1" noMove="1" noResize="1" noEditPoints="1" noAdjustHandles="1" noChangeArrowheads="1" noChangeShapeType="1" noTextEdit="1"/>
                </p:cNvSpPr>
                <p:nvPr/>
              </p:nvSpPr>
              <p:spPr>
                <a:xfrm>
                  <a:off x="656786" y="2819400"/>
                  <a:ext cx="472629" cy="369332"/>
                </a:xfrm>
                <a:prstGeom prst="rect">
                  <a:avLst/>
                </a:prstGeom>
                <a:blipFill rotWithShape="1">
                  <a:blip r:embed="rId13"/>
                  <a:stretch>
                    <a:fillRect b="-6557"/>
                  </a:stretch>
                </a:blipFill>
              </p:spPr>
              <p:txBody>
                <a:bodyPr/>
                <a:lstStyle/>
                <a:p>
                  <a:r>
                    <a:rPr lang="en-US">
                      <a:noFill/>
                    </a:rPr>
                    <a:t> </a:t>
                  </a:r>
                </a:p>
              </p:txBody>
            </p:sp>
          </mc:Fallback>
        </mc:AlternateContent>
      </p:grpSp>
      <p:grpSp>
        <p:nvGrpSpPr>
          <p:cNvPr id="78" name="Group 77"/>
          <p:cNvGrpSpPr/>
          <p:nvPr/>
        </p:nvGrpSpPr>
        <p:grpSpPr>
          <a:xfrm>
            <a:off x="6538342" y="5817612"/>
            <a:ext cx="453617" cy="368796"/>
            <a:chOff x="656786" y="2819400"/>
            <a:chExt cx="472629" cy="369332"/>
          </a:xfrm>
        </p:grpSpPr>
        <p:sp>
          <p:nvSpPr>
            <p:cNvPr id="79" name="Rounded Rectangle 78"/>
            <p:cNvSpPr/>
            <p:nvPr/>
          </p:nvSpPr>
          <p:spPr bwMode="auto">
            <a:xfrm>
              <a:off x="682159" y="2819648"/>
              <a:ext cx="428244" cy="369084"/>
            </a:xfrm>
            <a:prstGeom prst="roundRect">
              <a:avLst/>
            </a:prstGeom>
            <a:solidFill>
              <a:schemeClr val="bg1"/>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accent2"/>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80" name="TextBox 79"/>
                <p:cNvSpPr txBox="1"/>
                <p:nvPr/>
              </p:nvSpPr>
              <p:spPr>
                <a:xfrm>
                  <a:off x="656786" y="2819400"/>
                  <a:ext cx="47262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i="1" smtClean="0">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a:rPr>
                                  <m:t>𝑝</m:t>
                                </m:r>
                              </m:e>
                              <m:sub>
                                <m:r>
                                  <a:rPr lang="en-US" b="0" i="1" smtClean="0">
                                    <a:latin typeface="Cambria Math"/>
                                  </a:rPr>
                                  <m:t>𝑟</m:t>
                                </m:r>
                              </m:sub>
                            </m:sSub>
                          </m:e>
                        </m:acc>
                      </m:oMath>
                    </m:oMathPara>
                  </a14:m>
                  <a:endParaRPr lang="en-US" dirty="0"/>
                </a:p>
              </p:txBody>
            </p:sp>
          </mc:Choice>
          <mc:Fallback xmlns="">
            <p:sp>
              <p:nvSpPr>
                <p:cNvPr id="80" name="TextBox 79"/>
                <p:cNvSpPr txBox="1">
                  <a:spLocks noRot="1" noChangeAspect="1" noMove="1" noResize="1" noEditPoints="1" noAdjustHandles="1" noChangeArrowheads="1" noChangeShapeType="1" noTextEdit="1"/>
                </p:cNvSpPr>
                <p:nvPr/>
              </p:nvSpPr>
              <p:spPr>
                <a:xfrm>
                  <a:off x="656786" y="2819400"/>
                  <a:ext cx="472629" cy="369332"/>
                </a:xfrm>
                <a:prstGeom prst="rect">
                  <a:avLst/>
                </a:prstGeom>
                <a:blipFill rotWithShape="1">
                  <a:blip r:embed="rId15"/>
                  <a:stretch>
                    <a:fillRect b="-6557"/>
                  </a:stretch>
                </a:blipFill>
              </p:spPr>
              <p:txBody>
                <a:bodyPr/>
                <a:lstStyle/>
                <a:p>
                  <a:r>
                    <a:rPr lang="en-US">
                      <a:noFill/>
                    </a:rPr>
                    <a:t> </a:t>
                  </a:r>
                </a:p>
              </p:txBody>
            </p:sp>
          </mc:Fallback>
        </mc:AlternateContent>
      </p:grpSp>
      <p:grpSp>
        <p:nvGrpSpPr>
          <p:cNvPr id="81" name="Group 80"/>
          <p:cNvGrpSpPr/>
          <p:nvPr/>
        </p:nvGrpSpPr>
        <p:grpSpPr>
          <a:xfrm>
            <a:off x="7707785" y="5805408"/>
            <a:ext cx="453617" cy="368796"/>
            <a:chOff x="656786" y="2819400"/>
            <a:chExt cx="472629" cy="369332"/>
          </a:xfrm>
        </p:grpSpPr>
        <p:sp>
          <p:nvSpPr>
            <p:cNvPr id="82" name="Rounded Rectangle 81"/>
            <p:cNvSpPr/>
            <p:nvPr/>
          </p:nvSpPr>
          <p:spPr bwMode="auto">
            <a:xfrm>
              <a:off x="682159" y="2819648"/>
              <a:ext cx="428244" cy="369084"/>
            </a:xfrm>
            <a:prstGeom prst="roundRect">
              <a:avLst/>
            </a:prstGeom>
            <a:solidFill>
              <a:schemeClr val="bg1"/>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endParaRPr lang="en-US" sz="2000" i="1" baseline="-50000" dirty="0">
                <a:solidFill>
                  <a:schemeClr val="accent2"/>
                </a:solidFill>
                <a:latin typeface="Cambria Math" pitchFamily="18" charset="0"/>
                <a:ea typeface="Cambria Math" pitchFamily="18" charset="0"/>
              </a:endParaRPr>
            </a:p>
          </p:txBody>
        </p:sp>
        <mc:AlternateContent xmlns:mc="http://schemas.openxmlformats.org/markup-compatibility/2006" xmlns:a14="http://schemas.microsoft.com/office/drawing/2010/main">
          <mc:Choice Requires="a14">
            <p:sp>
              <p:nvSpPr>
                <p:cNvPr id="83" name="TextBox 82"/>
                <p:cNvSpPr txBox="1"/>
                <p:nvPr/>
              </p:nvSpPr>
              <p:spPr>
                <a:xfrm>
                  <a:off x="656786" y="2819400"/>
                  <a:ext cx="47262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i="1" smtClean="0">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a:rPr>
                                  <m:t>𝑝</m:t>
                                </m:r>
                              </m:e>
                              <m:sub>
                                <m:r>
                                  <a:rPr lang="en-US" b="0" i="1" smtClean="0">
                                    <a:latin typeface="Cambria Math"/>
                                  </a:rPr>
                                  <m:t>𝑟</m:t>
                                </m:r>
                              </m:sub>
                            </m:sSub>
                          </m:e>
                        </m:acc>
                      </m:oMath>
                    </m:oMathPara>
                  </a14:m>
                  <a:endParaRPr lang="en-US" dirty="0"/>
                </a:p>
              </p:txBody>
            </p:sp>
          </mc:Choice>
          <mc:Fallback xmlns="">
            <p:sp>
              <p:nvSpPr>
                <p:cNvPr id="83" name="TextBox 82"/>
                <p:cNvSpPr txBox="1">
                  <a:spLocks noRot="1" noChangeAspect="1" noMove="1" noResize="1" noEditPoints="1" noAdjustHandles="1" noChangeArrowheads="1" noChangeShapeType="1" noTextEdit="1"/>
                </p:cNvSpPr>
                <p:nvPr/>
              </p:nvSpPr>
              <p:spPr>
                <a:xfrm>
                  <a:off x="656786" y="2819400"/>
                  <a:ext cx="472629" cy="369332"/>
                </a:xfrm>
                <a:prstGeom prst="rect">
                  <a:avLst/>
                </a:prstGeom>
                <a:blipFill rotWithShape="1">
                  <a:blip r:embed="rId16"/>
                  <a:stretch>
                    <a:fillRect b="-6557"/>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95" name="TextBox 94"/>
              <p:cNvSpPr txBox="1"/>
              <p:nvPr/>
            </p:nvSpPr>
            <p:spPr>
              <a:xfrm>
                <a:off x="406914" y="2908371"/>
                <a:ext cx="3631686" cy="43165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en-US" sz="2000" b="0" i="1" smtClean="0">
                              <a:solidFill>
                                <a:schemeClr val="accent2"/>
                              </a:solidFill>
                              <a:latin typeface="Cambria Math" panose="02040503050406030204" pitchFamily="18" charset="0"/>
                            </a:rPr>
                          </m:ctrlPr>
                        </m:accPr>
                        <m:e>
                          <m:sSub>
                            <m:sSubPr>
                              <m:ctrlPr>
                                <a:rPr lang="en-US" sz="2000" b="0" i="1" smtClean="0">
                                  <a:solidFill>
                                    <a:schemeClr val="accent2"/>
                                  </a:solidFill>
                                  <a:latin typeface="Cambria Math" panose="02040503050406030204" pitchFamily="18" charset="0"/>
                                </a:rPr>
                              </m:ctrlPr>
                            </m:sSubPr>
                            <m:e>
                              <m:r>
                                <a:rPr lang="en-US" sz="2000" b="0" i="1" smtClean="0">
                                  <a:solidFill>
                                    <a:schemeClr val="accent2"/>
                                  </a:solidFill>
                                  <a:latin typeface="Cambria Math"/>
                                </a:rPr>
                                <m:t>𝑝</m:t>
                              </m:r>
                            </m:e>
                            <m:sub>
                              <m:r>
                                <a:rPr lang="en-US" sz="2000" b="0" i="1" smtClean="0">
                                  <a:solidFill>
                                    <a:schemeClr val="accent2"/>
                                  </a:solidFill>
                                  <a:latin typeface="Cambria Math"/>
                                </a:rPr>
                                <m:t>𝑟</m:t>
                              </m:r>
                            </m:sub>
                          </m:sSub>
                        </m:e>
                      </m:acc>
                      <m:r>
                        <a:rPr lang="en-US" sz="2000" b="0" i="1" smtClean="0">
                          <a:solidFill>
                            <a:schemeClr val="accent2"/>
                          </a:solidFill>
                          <a:latin typeface="Cambria Math"/>
                        </a:rPr>
                        <m:t>={</m:t>
                      </m:r>
                      <m:bar>
                        <m:barPr>
                          <m:pos m:val="top"/>
                          <m:ctrlPr>
                            <a:rPr lang="en-US" sz="2000" b="0" i="1" smtClean="0">
                              <a:solidFill>
                                <a:schemeClr val="accent2"/>
                              </a:solidFill>
                              <a:latin typeface="Cambria Math" panose="02040503050406030204" pitchFamily="18" charset="0"/>
                            </a:rPr>
                          </m:ctrlPr>
                        </m:barPr>
                        <m:e>
                          <m:sSub>
                            <m:sSubPr>
                              <m:ctrlPr>
                                <a:rPr lang="en-US" sz="2000" i="1">
                                  <a:solidFill>
                                    <a:schemeClr val="accent2"/>
                                  </a:solidFill>
                                  <a:latin typeface="Cambria Math" panose="02040503050406030204" pitchFamily="18" charset="0"/>
                                </a:rPr>
                              </m:ctrlPr>
                            </m:sSubPr>
                            <m:e>
                              <m:sSub>
                                <m:sSubPr>
                                  <m:ctrlPr>
                                    <a:rPr lang="en-US" sz="2000" i="1">
                                      <a:solidFill>
                                        <a:schemeClr val="accent2"/>
                                      </a:solidFill>
                                      <a:latin typeface="Cambria Math" panose="02040503050406030204" pitchFamily="18" charset="0"/>
                                    </a:rPr>
                                  </m:ctrlPr>
                                </m:sSubPr>
                                <m:e>
                                  <m:r>
                                    <a:rPr lang="en-US" sz="2000" i="1">
                                      <a:solidFill>
                                        <a:schemeClr val="accent2"/>
                                      </a:solidFill>
                                      <a:latin typeface="Cambria Math"/>
                                    </a:rPr>
                                    <m:t>𝑝</m:t>
                                  </m:r>
                                </m:e>
                                <m:sub>
                                  <m:r>
                                    <a:rPr lang="en-US" sz="2000" i="1">
                                      <a:solidFill>
                                        <a:schemeClr val="accent2"/>
                                      </a:solidFill>
                                      <a:latin typeface="Cambria Math"/>
                                    </a:rPr>
                                    <m:t>𝑒</m:t>
                                  </m:r>
                                </m:sub>
                              </m:sSub>
                            </m:e>
                            <m:sub>
                              <m:r>
                                <a:rPr lang="en-US" sz="2000" i="1">
                                  <a:solidFill>
                                    <a:schemeClr val="accent2"/>
                                  </a:solidFill>
                                  <a:latin typeface="Cambria Math"/>
                                </a:rPr>
                                <m:t>1 </m:t>
                              </m:r>
                            </m:sub>
                          </m:sSub>
                        </m:e>
                      </m:bar>
                      <m:r>
                        <a:rPr lang="en-US" sz="2000" b="0" i="1" smtClean="0">
                          <a:solidFill>
                            <a:schemeClr val="accent2"/>
                          </a:solidFill>
                          <a:latin typeface="Cambria Math"/>
                        </a:rPr>
                        <m:t>, </m:t>
                      </m:r>
                      <m:bar>
                        <m:barPr>
                          <m:pos m:val="top"/>
                          <m:ctrlPr>
                            <a:rPr lang="en-US" sz="2000" b="0" i="1" smtClean="0">
                              <a:solidFill>
                                <a:schemeClr val="accent2"/>
                              </a:solidFill>
                              <a:latin typeface="Cambria Math" panose="02040503050406030204" pitchFamily="18" charset="0"/>
                            </a:rPr>
                          </m:ctrlPr>
                        </m:barPr>
                        <m:e>
                          <m:sSub>
                            <m:sSubPr>
                              <m:ctrlPr>
                                <a:rPr lang="en-US" sz="2000" i="1">
                                  <a:solidFill>
                                    <a:schemeClr val="accent2"/>
                                  </a:solidFill>
                                  <a:latin typeface="Cambria Math" panose="02040503050406030204" pitchFamily="18" charset="0"/>
                                </a:rPr>
                              </m:ctrlPr>
                            </m:sSubPr>
                            <m:e>
                              <m:sSub>
                                <m:sSubPr>
                                  <m:ctrlPr>
                                    <a:rPr lang="en-US" sz="2000" i="1">
                                      <a:solidFill>
                                        <a:schemeClr val="accent2"/>
                                      </a:solidFill>
                                      <a:latin typeface="Cambria Math" panose="02040503050406030204" pitchFamily="18" charset="0"/>
                                    </a:rPr>
                                  </m:ctrlPr>
                                </m:sSubPr>
                                <m:e>
                                  <m:r>
                                    <a:rPr lang="en-US" sz="2000" i="1">
                                      <a:solidFill>
                                        <a:schemeClr val="accent2"/>
                                      </a:solidFill>
                                      <a:latin typeface="Cambria Math"/>
                                    </a:rPr>
                                    <m:t>𝑝</m:t>
                                  </m:r>
                                </m:e>
                                <m:sub>
                                  <m:r>
                                    <a:rPr lang="en-US" sz="2000" i="1">
                                      <a:solidFill>
                                        <a:schemeClr val="accent2"/>
                                      </a:solidFill>
                                      <a:latin typeface="Cambria Math"/>
                                    </a:rPr>
                                    <m:t>𝑒</m:t>
                                  </m:r>
                                </m:sub>
                              </m:sSub>
                            </m:e>
                            <m:sub>
                              <m:r>
                                <a:rPr lang="en-US" sz="2000" i="1">
                                  <a:solidFill>
                                    <a:schemeClr val="accent2"/>
                                  </a:solidFill>
                                  <a:latin typeface="Cambria Math"/>
                                </a:rPr>
                                <m:t>2</m:t>
                              </m:r>
                            </m:sub>
                          </m:sSub>
                        </m:e>
                      </m:bar>
                      <m:r>
                        <a:rPr lang="en-US" sz="2000" b="0" i="1" smtClean="0">
                          <a:solidFill>
                            <a:schemeClr val="accent2"/>
                          </a:solidFill>
                          <a:latin typeface="Cambria Math"/>
                        </a:rPr>
                        <m:t>,…, </m:t>
                      </m:r>
                      <m:bar>
                        <m:barPr>
                          <m:pos m:val="top"/>
                          <m:ctrlPr>
                            <a:rPr lang="en-US" sz="2000" b="0" i="1" smtClean="0">
                              <a:solidFill>
                                <a:schemeClr val="accent2"/>
                              </a:solidFill>
                              <a:latin typeface="Cambria Math" panose="02040503050406030204" pitchFamily="18" charset="0"/>
                            </a:rPr>
                          </m:ctrlPr>
                        </m:barPr>
                        <m:e>
                          <m:sSub>
                            <m:sSubPr>
                              <m:ctrlPr>
                                <a:rPr lang="en-US" sz="2000" i="1">
                                  <a:solidFill>
                                    <a:schemeClr val="accent2"/>
                                  </a:solidFill>
                                  <a:latin typeface="Cambria Math" panose="02040503050406030204" pitchFamily="18" charset="0"/>
                                </a:rPr>
                              </m:ctrlPr>
                            </m:sSubPr>
                            <m:e>
                              <m:sSub>
                                <m:sSubPr>
                                  <m:ctrlPr>
                                    <a:rPr lang="en-US" sz="2000" i="1">
                                      <a:solidFill>
                                        <a:schemeClr val="accent2"/>
                                      </a:solidFill>
                                      <a:latin typeface="Cambria Math" panose="02040503050406030204" pitchFamily="18" charset="0"/>
                                    </a:rPr>
                                  </m:ctrlPr>
                                </m:sSubPr>
                                <m:e>
                                  <m:r>
                                    <a:rPr lang="en-US" sz="2000" i="1">
                                      <a:solidFill>
                                        <a:schemeClr val="accent2"/>
                                      </a:solidFill>
                                      <a:latin typeface="Cambria Math"/>
                                    </a:rPr>
                                    <m:t>𝑝</m:t>
                                  </m:r>
                                </m:e>
                                <m:sub>
                                  <m:r>
                                    <a:rPr lang="en-US" sz="2000" i="1">
                                      <a:solidFill>
                                        <a:schemeClr val="accent2"/>
                                      </a:solidFill>
                                      <a:latin typeface="Cambria Math"/>
                                    </a:rPr>
                                    <m:t>𝑒</m:t>
                                  </m:r>
                                </m:sub>
                              </m:sSub>
                            </m:e>
                            <m:sub>
                              <m:r>
                                <a:rPr lang="en-US" sz="2000" i="1">
                                  <a:solidFill>
                                    <a:schemeClr val="accent2"/>
                                  </a:solidFill>
                                  <a:latin typeface="Cambria Math"/>
                                </a:rPr>
                                <m:t>𝑖</m:t>
                              </m:r>
                            </m:sub>
                          </m:sSub>
                        </m:e>
                      </m:bar>
                      <m:r>
                        <a:rPr lang="en-US" sz="2000" b="0" i="1" smtClean="0">
                          <a:solidFill>
                            <a:schemeClr val="accent2"/>
                          </a:solidFill>
                          <a:latin typeface="Cambria Math"/>
                        </a:rPr>
                        <m:t>,…,</m:t>
                      </m:r>
                      <m:bar>
                        <m:barPr>
                          <m:pos m:val="top"/>
                          <m:ctrlPr>
                            <a:rPr lang="en-US" sz="2000" b="0" i="1" smtClean="0">
                              <a:solidFill>
                                <a:schemeClr val="accent2"/>
                              </a:solidFill>
                              <a:latin typeface="Cambria Math" panose="02040503050406030204" pitchFamily="18" charset="0"/>
                            </a:rPr>
                          </m:ctrlPr>
                        </m:barPr>
                        <m:e>
                          <m:sSub>
                            <m:sSubPr>
                              <m:ctrlPr>
                                <a:rPr lang="en-US" sz="2000" i="1">
                                  <a:solidFill>
                                    <a:schemeClr val="accent2"/>
                                  </a:solidFill>
                                  <a:latin typeface="Cambria Math" panose="02040503050406030204" pitchFamily="18" charset="0"/>
                                </a:rPr>
                              </m:ctrlPr>
                            </m:sSubPr>
                            <m:e>
                              <m:sSub>
                                <m:sSubPr>
                                  <m:ctrlPr>
                                    <a:rPr lang="en-US" sz="2000" i="1">
                                      <a:solidFill>
                                        <a:schemeClr val="accent2"/>
                                      </a:solidFill>
                                      <a:latin typeface="Cambria Math" panose="02040503050406030204" pitchFamily="18" charset="0"/>
                                    </a:rPr>
                                  </m:ctrlPr>
                                </m:sSubPr>
                                <m:e>
                                  <m:r>
                                    <a:rPr lang="en-US" sz="2000" i="1">
                                      <a:solidFill>
                                        <a:schemeClr val="accent2"/>
                                      </a:solidFill>
                                      <a:latin typeface="Cambria Math"/>
                                    </a:rPr>
                                    <m:t>𝑝</m:t>
                                  </m:r>
                                </m:e>
                                <m:sub>
                                  <m:r>
                                    <a:rPr lang="en-US" sz="2000" i="1">
                                      <a:solidFill>
                                        <a:schemeClr val="accent2"/>
                                      </a:solidFill>
                                      <a:latin typeface="Cambria Math"/>
                                    </a:rPr>
                                    <m:t>𝑒</m:t>
                                  </m:r>
                                </m:sub>
                              </m:sSub>
                            </m:e>
                            <m:sub>
                              <m:r>
                                <a:rPr lang="en-US" sz="2000" i="1">
                                  <a:solidFill>
                                    <a:schemeClr val="accent2"/>
                                  </a:solidFill>
                                  <a:latin typeface="Cambria Math"/>
                                </a:rPr>
                                <m:t>𝑛</m:t>
                              </m:r>
                            </m:sub>
                          </m:sSub>
                        </m:e>
                      </m:bar>
                      <m:r>
                        <a:rPr lang="en-US" sz="2000" b="0" i="1" smtClean="0">
                          <a:solidFill>
                            <a:schemeClr val="accent2"/>
                          </a:solidFill>
                          <a:latin typeface="Cambria Math"/>
                        </a:rPr>
                        <m:t>}</m:t>
                      </m:r>
                    </m:oMath>
                  </m:oMathPara>
                </a14:m>
                <a:endParaRPr lang="en-US" sz="2000" dirty="0">
                  <a:solidFill>
                    <a:schemeClr val="accent2"/>
                  </a:solidFill>
                </a:endParaRPr>
              </a:p>
            </p:txBody>
          </p:sp>
        </mc:Choice>
        <mc:Fallback xmlns="">
          <p:sp>
            <p:nvSpPr>
              <p:cNvPr id="95" name="TextBox 94"/>
              <p:cNvSpPr txBox="1">
                <a:spLocks noRot="1" noChangeAspect="1" noMove="1" noResize="1" noEditPoints="1" noAdjustHandles="1" noChangeArrowheads="1" noChangeShapeType="1" noTextEdit="1"/>
              </p:cNvSpPr>
              <p:nvPr/>
            </p:nvSpPr>
            <p:spPr>
              <a:xfrm>
                <a:off x="406914" y="2908371"/>
                <a:ext cx="3631686" cy="431657"/>
              </a:xfrm>
              <a:prstGeom prst="rect">
                <a:avLst/>
              </a:prstGeom>
              <a:blipFill rotWithShape="1">
                <a:blip r:embed="rId17"/>
                <a:stretch>
                  <a:fillRect b="-4000"/>
                </a:stretch>
              </a:blipFill>
            </p:spPr>
            <p:txBody>
              <a:bodyPr/>
              <a:lstStyle/>
              <a:p>
                <a:r>
                  <a:rPr lang="en-US">
                    <a:noFill/>
                  </a:rPr>
                  <a:t> </a:t>
                </a:r>
              </a:p>
            </p:txBody>
          </p:sp>
        </mc:Fallback>
      </mc:AlternateContent>
      <p:sp>
        <p:nvSpPr>
          <p:cNvPr id="96" name="Rectangle 95"/>
          <p:cNvSpPr/>
          <p:nvPr/>
        </p:nvSpPr>
        <p:spPr bwMode="auto">
          <a:xfrm>
            <a:off x="1136380" y="2943225"/>
            <a:ext cx="2768870" cy="365760"/>
          </a:xfrm>
          <a:prstGeom prst="rect">
            <a:avLst/>
          </a:prstGeom>
          <a:noFill/>
          <a:ln w="15875" cap="flat" cmpd="sng" algn="ctr">
            <a:solidFill>
              <a:srgbClr val="C0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marL="342900" marR="0" indent="-342900" algn="l" defTabSz="914400" rtl="0" eaLnBrk="1" fontAlgn="base" latinLnBrk="0" hangingPunct="1">
              <a:lnSpc>
                <a:spcPct val="100000"/>
              </a:lnSpc>
              <a:spcBef>
                <a:spcPct val="5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2131379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Creation of </a:t>
            </a:r>
            <a:r>
              <a:rPr lang="en-US" dirty="0" smtClean="0"/>
              <a:t>Space </a:t>
            </a:r>
            <a:r>
              <a:rPr lang="en-US" dirty="0">
                <a:latin typeface="Cambria Math" pitchFamily="18" charset="0"/>
                <a:ea typeface="Cambria Math" pitchFamily="18" charset="0"/>
              </a:rPr>
              <a:t>D</a:t>
            </a:r>
          </a:p>
        </p:txBody>
      </p:sp>
      <p:sp>
        <p:nvSpPr>
          <p:cNvPr id="3" name="Content Placeholder 2"/>
          <p:cNvSpPr>
            <a:spLocks noGrp="1"/>
          </p:cNvSpPr>
          <p:nvPr>
            <p:ph idx="1"/>
          </p:nvPr>
        </p:nvSpPr>
        <p:spPr/>
        <p:txBody>
          <a:bodyPr/>
          <a:lstStyle/>
          <a:p>
            <a:pPr lvl="1"/>
            <a:endParaRPr lang="en-US" dirty="0" smtClean="0"/>
          </a:p>
          <a:p>
            <a:r>
              <a:rPr lang="en-US" dirty="0" smtClean="0"/>
              <a:t>Each record, </a:t>
            </a:r>
            <a:r>
              <a:rPr lang="en-US" dirty="0" smtClean="0">
                <a:latin typeface="Cambria Math" pitchFamily="18" charset="0"/>
                <a:ea typeface="Cambria Math" pitchFamily="18" charset="0"/>
              </a:rPr>
              <a:t>r(u, s, t)</a:t>
            </a:r>
            <a:r>
              <a:rPr lang="en-US" dirty="0" smtClean="0"/>
              <a:t>, is associated to the belonging clusters </a:t>
            </a:r>
            <a:r>
              <a:rPr lang="en-US" dirty="0" err="1" smtClean="0">
                <a:latin typeface="Cambria Math" pitchFamily="18" charset="0"/>
                <a:ea typeface="Cambria Math" pitchFamily="18" charset="0"/>
              </a:rPr>
              <a:t>u</a:t>
            </a:r>
            <a:r>
              <a:rPr lang="en-US" baseline="-25000" dirty="0" err="1" smtClean="0">
                <a:latin typeface="Cambria Math" pitchFamily="18" charset="0"/>
                <a:ea typeface="Cambria Math" pitchFamily="18" charset="0"/>
              </a:rPr>
              <a:t>k</a:t>
            </a:r>
            <a:r>
              <a:rPr lang="en-US" baseline="-25000" dirty="0" smtClean="0">
                <a:latin typeface="Cambria Math" pitchFamily="18" charset="0"/>
                <a:ea typeface="Cambria Math" pitchFamily="18" charset="0"/>
              </a:rPr>
              <a:t> </a:t>
            </a:r>
            <a:r>
              <a:rPr lang="en-US" dirty="0" smtClean="0">
                <a:latin typeface="Cambria Math" pitchFamily="18" charset="0"/>
                <a:ea typeface="Cambria Math" pitchFamily="18" charset="0"/>
              </a:rPr>
              <a:t>, </a:t>
            </a:r>
            <a:r>
              <a:rPr lang="en-US" dirty="0" err="1" smtClean="0">
                <a:latin typeface="Cambria Math" pitchFamily="18" charset="0"/>
                <a:ea typeface="Cambria Math" pitchFamily="18" charset="0"/>
              </a:rPr>
              <a:t>s</a:t>
            </a:r>
            <a:r>
              <a:rPr lang="en-US" baseline="-25000" dirty="0" err="1" smtClean="0">
                <a:latin typeface="Cambria Math" pitchFamily="18" charset="0"/>
                <a:ea typeface="Cambria Math" pitchFamily="18" charset="0"/>
              </a:rPr>
              <a:t>j</a:t>
            </a:r>
            <a:r>
              <a:rPr lang="en-US" baseline="-25000" dirty="0" smtClean="0">
                <a:latin typeface="Cambria Math" pitchFamily="18" charset="0"/>
                <a:ea typeface="Cambria Math" pitchFamily="18" charset="0"/>
              </a:rPr>
              <a:t> </a:t>
            </a:r>
            <a:r>
              <a:rPr lang="en-US" dirty="0" smtClean="0">
                <a:latin typeface="Cambria Math" pitchFamily="18" charset="0"/>
                <a:ea typeface="Cambria Math" pitchFamily="18" charset="0"/>
              </a:rPr>
              <a:t>, </a:t>
            </a:r>
            <a:r>
              <a:rPr lang="en-US" dirty="0" err="1" smtClean="0">
                <a:latin typeface="Cambria Math" pitchFamily="18" charset="0"/>
                <a:ea typeface="Cambria Math" pitchFamily="18" charset="0"/>
              </a:rPr>
              <a:t>e</a:t>
            </a:r>
            <a:r>
              <a:rPr lang="en-US" baseline="-25000" dirty="0" err="1" smtClean="0">
                <a:latin typeface="Cambria Math" pitchFamily="18" charset="0"/>
                <a:ea typeface="Cambria Math" pitchFamily="18" charset="0"/>
              </a:rPr>
              <a:t>i</a:t>
            </a:r>
            <a:endParaRPr lang="en-US" baseline="-25000" dirty="0" smtClean="0">
              <a:latin typeface="Cambria Math" pitchFamily="18" charset="0"/>
              <a:ea typeface="Cambria Math" pitchFamily="18" charset="0"/>
            </a:endParaRPr>
          </a:p>
          <a:p>
            <a:endParaRPr lang="en-US" dirty="0" smtClean="0"/>
          </a:p>
          <a:p>
            <a:r>
              <a:rPr lang="en-US" dirty="0" smtClean="0"/>
              <a:t>Each entry in </a:t>
            </a:r>
            <a:r>
              <a:rPr lang="en-US" dirty="0" smtClean="0">
                <a:latin typeface="Cambria Math" pitchFamily="18" charset="0"/>
                <a:ea typeface="Cambria Math" pitchFamily="18" charset="0"/>
              </a:rPr>
              <a:t>D</a:t>
            </a:r>
            <a:r>
              <a:rPr lang="en-US" dirty="0" smtClean="0"/>
              <a:t> is computed as follows:</a:t>
            </a:r>
          </a:p>
          <a:p>
            <a:endParaRPr lang="en-US" dirty="0"/>
          </a:p>
          <a:p>
            <a:pPr marL="514350" lvl="1" indent="0">
              <a:buNone/>
            </a:pPr>
            <a:endParaRPr lang="en-US" dirty="0" smtClean="0"/>
          </a:p>
          <a:p>
            <a:endParaRPr lang="en-US" b="1" i="1" dirty="0" smtClean="0">
              <a:latin typeface="Cambria Math" pitchFamily="18" charset="0"/>
              <a:ea typeface="Cambria Math" pitchFamily="18" charset="0"/>
            </a:endParaRPr>
          </a:p>
          <a:p>
            <a:r>
              <a:rPr lang="en-US" dirty="0" smtClean="0">
                <a:latin typeface="Cambria Math" pitchFamily="18" charset="0"/>
                <a:ea typeface="Cambria Math" pitchFamily="18" charset="0"/>
              </a:rPr>
              <a:t>R</a:t>
            </a:r>
            <a:r>
              <a:rPr lang="en-US" dirty="0" smtClean="0"/>
              <a:t> contains all the records that belong to clusters </a:t>
            </a:r>
            <a:r>
              <a:rPr lang="en-US" dirty="0" err="1">
                <a:latin typeface="Cambria Math" pitchFamily="18" charset="0"/>
                <a:ea typeface="Cambria Math" pitchFamily="18" charset="0"/>
              </a:rPr>
              <a:t>u</a:t>
            </a:r>
            <a:r>
              <a:rPr lang="en-US" baseline="-25000" dirty="0" err="1">
                <a:latin typeface="Cambria Math" pitchFamily="18" charset="0"/>
                <a:ea typeface="Cambria Math" pitchFamily="18" charset="0"/>
              </a:rPr>
              <a:t>k</a:t>
            </a:r>
            <a:r>
              <a:rPr lang="en-US" baseline="-25000" dirty="0">
                <a:latin typeface="Cambria Math" pitchFamily="18" charset="0"/>
                <a:ea typeface="Cambria Math" pitchFamily="18" charset="0"/>
              </a:rPr>
              <a:t> </a:t>
            </a:r>
            <a:r>
              <a:rPr lang="en-US" dirty="0">
                <a:latin typeface="Cambria Math" pitchFamily="18" charset="0"/>
                <a:ea typeface="Cambria Math" pitchFamily="18" charset="0"/>
              </a:rPr>
              <a:t>, </a:t>
            </a:r>
            <a:r>
              <a:rPr lang="en-US" dirty="0" err="1">
                <a:latin typeface="Cambria Math" pitchFamily="18" charset="0"/>
                <a:ea typeface="Cambria Math" pitchFamily="18" charset="0"/>
              </a:rPr>
              <a:t>s</a:t>
            </a:r>
            <a:r>
              <a:rPr lang="en-US" baseline="-25000" dirty="0" err="1">
                <a:latin typeface="Cambria Math" pitchFamily="18" charset="0"/>
                <a:ea typeface="Cambria Math" pitchFamily="18" charset="0"/>
              </a:rPr>
              <a:t>j</a:t>
            </a:r>
            <a:r>
              <a:rPr lang="en-US" baseline="-25000" dirty="0">
                <a:latin typeface="Cambria Math" pitchFamily="18" charset="0"/>
                <a:ea typeface="Cambria Math" pitchFamily="18" charset="0"/>
              </a:rPr>
              <a:t> </a:t>
            </a:r>
            <a:r>
              <a:rPr lang="en-US" dirty="0">
                <a:latin typeface="Cambria Math" pitchFamily="18" charset="0"/>
                <a:ea typeface="Cambria Math" pitchFamily="18" charset="0"/>
              </a:rPr>
              <a:t>, </a:t>
            </a:r>
            <a:r>
              <a:rPr lang="en-US" dirty="0" err="1">
                <a:latin typeface="Cambria Math" pitchFamily="18" charset="0"/>
                <a:ea typeface="Cambria Math" pitchFamily="18" charset="0"/>
              </a:rPr>
              <a:t>e</a:t>
            </a:r>
            <a:r>
              <a:rPr lang="en-US" baseline="-25000" dirty="0" err="1">
                <a:latin typeface="Cambria Math" pitchFamily="18" charset="0"/>
                <a:ea typeface="Cambria Math" pitchFamily="18" charset="0"/>
              </a:rPr>
              <a:t>i</a:t>
            </a:r>
            <a:endParaRPr lang="en-US" baseline="-25000" dirty="0">
              <a:latin typeface="Cambria Math" pitchFamily="18" charset="0"/>
              <a:ea typeface="Cambria Math" pitchFamily="18" charset="0"/>
            </a:endParaRPr>
          </a:p>
          <a:p>
            <a:endParaRPr lang="en-US" dirty="0"/>
          </a:p>
          <a:p>
            <a:pPr marL="457200" lvl="1" indent="0">
              <a:buNone/>
            </a:pPr>
            <a:endParaRPr lang="en-US" b="1" i="1" baseline="-25000" dirty="0" smtClean="0">
              <a:latin typeface="Cambria Math" pitchFamily="18" charset="0"/>
              <a:ea typeface="Cambria Math" pitchFamily="18" charset="0"/>
            </a:endParaRPr>
          </a:p>
          <a:p>
            <a:pPr lvl="1"/>
            <a:endParaRPr lang="en-US" dirty="0" smtClean="0"/>
          </a:p>
        </p:txBody>
      </p:sp>
      <p:sp>
        <p:nvSpPr>
          <p:cNvPr id="4" name="Date Placeholder 3"/>
          <p:cNvSpPr>
            <a:spLocks noGrp="1"/>
          </p:cNvSpPr>
          <p:nvPr>
            <p:ph type="dt" sz="half" idx="10"/>
          </p:nvPr>
        </p:nvSpPr>
        <p:spPr/>
        <p:txBody>
          <a:bodyPr/>
          <a:lstStyle/>
          <a:p>
            <a:pPr>
              <a:defRPr/>
            </a:pPr>
            <a:r>
              <a:rPr lang="en-US" smtClean="0"/>
              <a:t>ESEC/FSE, Saint Petersburg, Russia, 2013.</a:t>
            </a:r>
            <a:endParaRPr lang="hr-HR" dirty="0"/>
          </a:p>
        </p:txBody>
      </p:sp>
      <mc:AlternateContent xmlns:mc="http://schemas.openxmlformats.org/markup-compatibility/2006" xmlns:a14="http://schemas.microsoft.com/office/drawing/2010/main">
        <mc:Choice Requires="a14">
          <p:sp>
            <p:nvSpPr>
              <p:cNvPr id="6" name="TextBox 5"/>
              <p:cNvSpPr txBox="1"/>
              <p:nvPr/>
            </p:nvSpPr>
            <p:spPr>
              <a:xfrm>
                <a:off x="2133600" y="3429000"/>
                <a:ext cx="3810000" cy="98655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chemeClr val="accent2"/>
                          </a:solidFill>
                          <a:latin typeface="Cambria Math"/>
                        </a:rPr>
                        <m:t>𝐷</m:t>
                      </m:r>
                      <m:d>
                        <m:dPr>
                          <m:begChr m:val="["/>
                          <m:endChr m:val="]"/>
                          <m:ctrlPr>
                            <a:rPr lang="en-US" sz="2400" b="0" i="1" smtClean="0">
                              <a:solidFill>
                                <a:schemeClr val="accent2"/>
                              </a:solidFill>
                              <a:latin typeface="Cambria Math" panose="02040503050406030204" pitchFamily="18" charset="0"/>
                            </a:rPr>
                          </m:ctrlPr>
                        </m:dPr>
                        <m:e>
                          <m:sSub>
                            <m:sSubPr>
                              <m:ctrlPr>
                                <a:rPr lang="en-US" sz="2400" b="0" i="1" smtClean="0">
                                  <a:solidFill>
                                    <a:schemeClr val="accent2"/>
                                  </a:solidFill>
                                  <a:latin typeface="Cambria Math" panose="02040503050406030204" pitchFamily="18" charset="0"/>
                                </a:rPr>
                              </m:ctrlPr>
                            </m:sSubPr>
                            <m:e>
                              <m:r>
                                <a:rPr lang="en-US" sz="2400" b="0" i="1" smtClean="0">
                                  <a:solidFill>
                                    <a:schemeClr val="accent2"/>
                                  </a:solidFill>
                                  <a:latin typeface="Cambria Math"/>
                                </a:rPr>
                                <m:t>𝑢</m:t>
                              </m:r>
                            </m:e>
                            <m:sub>
                              <m:r>
                                <a:rPr lang="en-US" sz="2400" b="0" i="1" smtClean="0">
                                  <a:solidFill>
                                    <a:schemeClr val="accent2"/>
                                  </a:solidFill>
                                  <a:latin typeface="Cambria Math"/>
                                </a:rPr>
                                <m:t>𝑘</m:t>
                              </m:r>
                            </m:sub>
                          </m:sSub>
                          <m:r>
                            <a:rPr lang="en-US" sz="2400" b="0" i="1" smtClean="0">
                              <a:solidFill>
                                <a:schemeClr val="accent2"/>
                              </a:solidFill>
                              <a:latin typeface="Cambria Math"/>
                            </a:rPr>
                            <m:t>, </m:t>
                          </m:r>
                          <m:sSub>
                            <m:sSubPr>
                              <m:ctrlPr>
                                <a:rPr lang="en-US" sz="2400" b="0" i="1" smtClean="0">
                                  <a:solidFill>
                                    <a:schemeClr val="accent2"/>
                                  </a:solidFill>
                                  <a:latin typeface="Cambria Math" panose="02040503050406030204" pitchFamily="18" charset="0"/>
                                </a:rPr>
                              </m:ctrlPr>
                            </m:sSubPr>
                            <m:e>
                              <m:r>
                                <a:rPr lang="en-US" sz="2400" b="0" i="1" smtClean="0">
                                  <a:solidFill>
                                    <a:schemeClr val="accent2"/>
                                  </a:solidFill>
                                  <a:latin typeface="Cambria Math"/>
                                </a:rPr>
                                <m:t>𝑠</m:t>
                              </m:r>
                            </m:e>
                            <m:sub>
                              <m:r>
                                <a:rPr lang="en-US" sz="2400" b="0" i="1" smtClean="0">
                                  <a:solidFill>
                                    <a:schemeClr val="accent2"/>
                                  </a:solidFill>
                                  <a:latin typeface="Cambria Math"/>
                                </a:rPr>
                                <m:t>𝑗</m:t>
                              </m:r>
                            </m:sub>
                          </m:sSub>
                          <m:r>
                            <a:rPr lang="en-US" sz="2400" b="0" i="1" smtClean="0">
                              <a:solidFill>
                                <a:schemeClr val="accent2"/>
                              </a:solidFill>
                              <a:latin typeface="Cambria Math"/>
                            </a:rPr>
                            <m:t>,</m:t>
                          </m:r>
                          <m:sSub>
                            <m:sSubPr>
                              <m:ctrlPr>
                                <a:rPr lang="en-US" sz="2400" b="0" i="1" smtClean="0">
                                  <a:solidFill>
                                    <a:schemeClr val="accent2"/>
                                  </a:solidFill>
                                  <a:latin typeface="Cambria Math" panose="02040503050406030204" pitchFamily="18" charset="0"/>
                                </a:rPr>
                              </m:ctrlPr>
                            </m:sSubPr>
                            <m:e>
                              <m:r>
                                <a:rPr lang="en-US" sz="2400" b="0" i="1" smtClean="0">
                                  <a:solidFill>
                                    <a:schemeClr val="accent2"/>
                                  </a:solidFill>
                                  <a:latin typeface="Cambria Math"/>
                                </a:rPr>
                                <m:t>𝑒</m:t>
                              </m:r>
                            </m:e>
                            <m:sub>
                              <m:r>
                                <a:rPr lang="en-US" sz="2400" b="0" i="1" smtClean="0">
                                  <a:solidFill>
                                    <a:schemeClr val="accent2"/>
                                  </a:solidFill>
                                  <a:latin typeface="Cambria Math"/>
                                </a:rPr>
                                <m:t>𝑖</m:t>
                              </m:r>
                            </m:sub>
                          </m:sSub>
                        </m:e>
                      </m:d>
                      <m:r>
                        <a:rPr lang="en-US" sz="2400" b="0" i="1" smtClean="0">
                          <a:solidFill>
                            <a:schemeClr val="accent2"/>
                          </a:solidFill>
                          <a:latin typeface="Cambria Math"/>
                        </a:rPr>
                        <m:t>= </m:t>
                      </m:r>
                      <m:f>
                        <m:fPr>
                          <m:ctrlPr>
                            <a:rPr lang="en-US" sz="2400" b="0" i="1" smtClean="0">
                              <a:solidFill>
                                <a:schemeClr val="accent2"/>
                              </a:solidFill>
                              <a:latin typeface="Cambria Math" panose="02040503050406030204" pitchFamily="18" charset="0"/>
                            </a:rPr>
                          </m:ctrlPr>
                        </m:fPr>
                        <m:num>
                          <m:r>
                            <a:rPr lang="en-US" sz="2400" b="0" i="1" smtClean="0">
                              <a:solidFill>
                                <a:schemeClr val="accent2"/>
                              </a:solidFill>
                              <a:latin typeface="Cambria Math"/>
                            </a:rPr>
                            <m:t>1</m:t>
                          </m:r>
                        </m:num>
                        <m:den>
                          <m:r>
                            <a:rPr lang="en-US" sz="2400" b="0" i="1" smtClean="0">
                              <a:solidFill>
                                <a:schemeClr val="accent2"/>
                              </a:solidFill>
                              <a:latin typeface="Cambria Math"/>
                            </a:rPr>
                            <m:t>|</m:t>
                          </m:r>
                          <m:r>
                            <a:rPr lang="en-US" sz="2400" b="0" i="1" smtClean="0">
                              <a:solidFill>
                                <a:schemeClr val="accent2"/>
                              </a:solidFill>
                              <a:latin typeface="Cambria Math"/>
                            </a:rPr>
                            <m:t>𝑅</m:t>
                          </m:r>
                          <m:r>
                            <a:rPr lang="en-US" sz="2400" b="0" i="1" smtClean="0">
                              <a:solidFill>
                                <a:schemeClr val="accent2"/>
                              </a:solidFill>
                              <a:latin typeface="Cambria Math"/>
                            </a:rPr>
                            <m:t>|</m:t>
                          </m:r>
                        </m:den>
                      </m:f>
                      <m:nary>
                        <m:naryPr>
                          <m:chr m:val="∑"/>
                          <m:supHide m:val="on"/>
                          <m:ctrlPr>
                            <a:rPr lang="en-US" sz="2400" b="0" i="1" smtClean="0">
                              <a:solidFill>
                                <a:schemeClr val="accent2"/>
                              </a:solidFill>
                              <a:latin typeface="Cambria Math" panose="02040503050406030204" pitchFamily="18" charset="0"/>
                            </a:rPr>
                          </m:ctrlPr>
                        </m:naryPr>
                        <m:sub>
                          <m:r>
                            <m:rPr>
                              <m:brk m:alnAt="7"/>
                            </m:rPr>
                            <a:rPr lang="en-US" sz="2400" b="0" i="1" smtClean="0">
                              <a:solidFill>
                                <a:schemeClr val="accent2"/>
                              </a:solidFill>
                              <a:latin typeface="Cambria Math"/>
                            </a:rPr>
                            <m:t>𝑟</m:t>
                          </m:r>
                          <m:r>
                            <a:rPr lang="en-US" sz="2400" b="0" i="1" smtClean="0">
                              <a:solidFill>
                                <a:schemeClr val="accent2"/>
                              </a:solidFill>
                              <a:latin typeface="Cambria Math"/>
                              <a:ea typeface="Cambria Math"/>
                            </a:rPr>
                            <m:t>∈</m:t>
                          </m:r>
                          <m:r>
                            <a:rPr lang="en-US" sz="2400" b="0" i="1" smtClean="0">
                              <a:solidFill>
                                <a:schemeClr val="accent2"/>
                              </a:solidFill>
                              <a:latin typeface="Cambria Math"/>
                              <a:ea typeface="Cambria Math"/>
                            </a:rPr>
                            <m:t>𝑅</m:t>
                          </m:r>
                        </m:sub>
                        <m:sup/>
                        <m:e>
                          <m:sSub>
                            <m:sSubPr>
                              <m:ctrlPr>
                                <a:rPr lang="en-US" sz="2400" b="0" i="1" smtClean="0">
                                  <a:solidFill>
                                    <a:schemeClr val="accent2"/>
                                  </a:solidFill>
                                  <a:latin typeface="Cambria Math" panose="02040503050406030204" pitchFamily="18" charset="0"/>
                                </a:rPr>
                              </m:ctrlPr>
                            </m:sSubPr>
                            <m:e>
                              <m:r>
                                <a:rPr lang="en-US" sz="2400" b="0" i="1" smtClean="0">
                                  <a:solidFill>
                                    <a:schemeClr val="accent2"/>
                                  </a:solidFill>
                                  <a:latin typeface="Cambria Math"/>
                                </a:rPr>
                                <m:t>𝑝</m:t>
                              </m:r>
                            </m:e>
                            <m:sub>
                              <m:r>
                                <a:rPr lang="en-US" sz="2400" b="0" i="1" smtClean="0">
                                  <a:solidFill>
                                    <a:schemeClr val="accent2"/>
                                  </a:solidFill>
                                  <a:latin typeface="Cambria Math"/>
                                </a:rPr>
                                <m:t>𝑟</m:t>
                              </m:r>
                            </m:sub>
                          </m:sSub>
                        </m:e>
                      </m:nary>
                    </m:oMath>
                  </m:oMathPara>
                </a14:m>
                <a:endParaRPr lang="en-US" sz="2400" dirty="0">
                  <a:solidFill>
                    <a:schemeClr val="accent2"/>
                  </a:solidFill>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2133600" y="3429000"/>
                <a:ext cx="3810000" cy="986552"/>
              </a:xfrm>
              <a:prstGeom prst="rect">
                <a:avLst/>
              </a:prstGeom>
              <a:blipFill rotWithShape="1">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9284347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Prediction</a:t>
            </a:r>
          </a:p>
        </p:txBody>
      </p:sp>
      <p:sp>
        <p:nvSpPr>
          <p:cNvPr id="3" name="Content Placeholder 2"/>
          <p:cNvSpPr>
            <a:spLocks noGrp="1"/>
          </p:cNvSpPr>
          <p:nvPr>
            <p:ph idx="1"/>
          </p:nvPr>
        </p:nvSpPr>
        <p:spPr/>
        <p:txBody>
          <a:bodyPr/>
          <a:lstStyle/>
          <a:p>
            <a:endParaRPr lang="en-US" dirty="0" smtClean="0"/>
          </a:p>
          <a:p>
            <a:r>
              <a:rPr lang="en-US" dirty="0" smtClean="0"/>
              <a:t>Assuming an ongoing </a:t>
            </a:r>
            <a:r>
              <a:rPr lang="en-US" dirty="0" err="1" smtClean="0">
                <a:latin typeface="Cambria Math" pitchFamily="18" charset="0"/>
                <a:ea typeface="Cambria Math" pitchFamily="18" charset="0"/>
              </a:rPr>
              <a:t>r</a:t>
            </a:r>
            <a:r>
              <a:rPr lang="en-US" baseline="-25000" dirty="0" err="1" smtClean="0">
                <a:latin typeface="Cambria Math" pitchFamily="18" charset="0"/>
                <a:ea typeface="Cambria Math" pitchFamily="18" charset="0"/>
              </a:rPr>
              <a:t>c</a:t>
            </a:r>
            <a:r>
              <a:rPr lang="en-US" dirty="0" smtClean="0">
                <a:latin typeface="Cambria Math" pitchFamily="18" charset="0"/>
                <a:ea typeface="Cambria Math" pitchFamily="18" charset="0"/>
              </a:rPr>
              <a:t>=(</a:t>
            </a:r>
            <a:r>
              <a:rPr lang="en-US" dirty="0" err="1" smtClean="0">
                <a:latin typeface="Cambria Math" pitchFamily="18" charset="0"/>
                <a:ea typeface="Cambria Math" pitchFamily="18" charset="0"/>
              </a:rPr>
              <a:t>u</a:t>
            </a:r>
            <a:r>
              <a:rPr lang="en-US" baseline="-25000" dirty="0" err="1" smtClean="0">
                <a:latin typeface="Cambria Math" pitchFamily="18" charset="0"/>
                <a:ea typeface="Cambria Math" pitchFamily="18" charset="0"/>
              </a:rPr>
              <a:t>c</a:t>
            </a:r>
            <a:r>
              <a:rPr lang="en-US" dirty="0" smtClean="0">
                <a:latin typeface="Cambria Math" pitchFamily="18" charset="0"/>
                <a:ea typeface="Cambria Math" pitchFamily="18" charset="0"/>
              </a:rPr>
              <a:t>, </a:t>
            </a:r>
            <a:r>
              <a:rPr lang="en-US" dirty="0" err="1" smtClean="0">
                <a:latin typeface="Cambria Math" pitchFamily="18" charset="0"/>
                <a:ea typeface="Cambria Math" pitchFamily="18" charset="0"/>
              </a:rPr>
              <a:t>s</a:t>
            </a:r>
            <a:r>
              <a:rPr lang="en-US" baseline="-25000" dirty="0" err="1" smtClean="0">
                <a:latin typeface="Cambria Math" pitchFamily="18" charset="0"/>
                <a:ea typeface="Cambria Math" pitchFamily="18" charset="0"/>
              </a:rPr>
              <a:t>c</a:t>
            </a:r>
            <a:r>
              <a:rPr lang="en-US" dirty="0" smtClean="0">
                <a:latin typeface="Cambria Math" pitchFamily="18" charset="0"/>
                <a:ea typeface="Cambria Math" pitchFamily="18" charset="0"/>
              </a:rPr>
              <a:t>, </a:t>
            </a:r>
            <a:r>
              <a:rPr lang="en-US" dirty="0" err="1" smtClean="0">
                <a:latin typeface="Cambria Math" pitchFamily="18" charset="0"/>
                <a:ea typeface="Cambria Math" pitchFamily="18" charset="0"/>
              </a:rPr>
              <a:t>t</a:t>
            </a:r>
            <a:r>
              <a:rPr lang="en-US" baseline="-25000" dirty="0" err="1" smtClean="0">
                <a:latin typeface="Cambria Math" pitchFamily="18" charset="0"/>
                <a:ea typeface="Cambria Math" pitchFamily="18" charset="0"/>
              </a:rPr>
              <a:t>c</a:t>
            </a:r>
            <a:r>
              <a:rPr lang="en-US" dirty="0" smtClean="0">
                <a:latin typeface="Cambria Math" pitchFamily="18" charset="0"/>
                <a:ea typeface="Cambria Math" pitchFamily="18" charset="0"/>
              </a:rPr>
              <a:t>)</a:t>
            </a:r>
          </a:p>
          <a:p>
            <a:r>
              <a:rPr lang="en-US" dirty="0" smtClean="0">
                <a:ea typeface="Cambria Math" pitchFamily="18" charset="0"/>
              </a:rPr>
              <a:t>First, it checks the collected sample:</a:t>
            </a:r>
          </a:p>
          <a:p>
            <a:endParaRPr lang="en-US" dirty="0">
              <a:ea typeface="Cambria Math" pitchFamily="18" charset="0"/>
            </a:endParaRPr>
          </a:p>
          <a:p>
            <a:endParaRPr lang="en-US" dirty="0" smtClean="0">
              <a:ea typeface="Cambria Math" pitchFamily="18" charset="0"/>
            </a:endParaRPr>
          </a:p>
          <a:p>
            <a:r>
              <a:rPr lang="en-US" dirty="0" smtClean="0">
                <a:ea typeface="Cambria Math" pitchFamily="18" charset="0"/>
              </a:rPr>
              <a:t>If </a:t>
            </a:r>
            <a:r>
              <a:rPr lang="en-US" dirty="0" smtClean="0">
                <a:latin typeface="Cambria Math" pitchFamily="18" charset="0"/>
                <a:ea typeface="Cambria Math" pitchFamily="18" charset="0"/>
              </a:rPr>
              <a:t>H</a:t>
            </a:r>
            <a:r>
              <a:rPr lang="en-US" dirty="0" smtClean="0">
                <a:ea typeface="Cambria Math" pitchFamily="18" charset="0"/>
              </a:rPr>
              <a:t> is not empty</a:t>
            </a:r>
          </a:p>
          <a:p>
            <a:endParaRPr lang="en-US" dirty="0">
              <a:ea typeface="Cambria Math" pitchFamily="18" charset="0"/>
            </a:endParaRPr>
          </a:p>
          <a:p>
            <a:pPr marL="57150" indent="0">
              <a:buNone/>
            </a:pPr>
            <a:endParaRPr lang="en-US" dirty="0" smtClean="0">
              <a:ea typeface="Cambria Math" pitchFamily="18" charset="0"/>
            </a:endParaRPr>
          </a:p>
          <a:p>
            <a:r>
              <a:rPr lang="en-US" dirty="0" smtClean="0">
                <a:ea typeface="Cambria Math" pitchFamily="18" charset="0"/>
              </a:rPr>
              <a:t>Otherwise,</a:t>
            </a:r>
            <a:endParaRPr lang="en-US" dirty="0">
              <a:ea typeface="Cambria Math" pitchFamily="18" charset="0"/>
            </a:endParaRPr>
          </a:p>
        </p:txBody>
      </p:sp>
      <p:sp>
        <p:nvSpPr>
          <p:cNvPr id="4" name="Date Placeholder 3"/>
          <p:cNvSpPr>
            <a:spLocks noGrp="1"/>
          </p:cNvSpPr>
          <p:nvPr>
            <p:ph type="dt" sz="half" idx="10"/>
          </p:nvPr>
        </p:nvSpPr>
        <p:spPr/>
        <p:txBody>
          <a:bodyPr/>
          <a:lstStyle/>
          <a:p>
            <a:pPr>
              <a:defRPr/>
            </a:pPr>
            <a:r>
              <a:rPr lang="en-US" smtClean="0"/>
              <a:t>ESEC/FSE, Saint Petersburg, Russia, 2013.</a:t>
            </a:r>
            <a:endParaRPr lang="hr-HR" dirty="0"/>
          </a:p>
        </p:txBody>
      </p:sp>
      <mc:AlternateContent xmlns:mc="http://schemas.openxmlformats.org/markup-compatibility/2006" xmlns:a14="http://schemas.microsoft.com/office/drawing/2010/main">
        <mc:Choice Requires="a14">
          <p:sp>
            <p:nvSpPr>
              <p:cNvPr id="6" name="TextBox 5"/>
              <p:cNvSpPr txBox="1"/>
              <p:nvPr/>
            </p:nvSpPr>
            <p:spPr>
              <a:xfrm>
                <a:off x="2133600" y="2667000"/>
                <a:ext cx="5239063" cy="461665"/>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chemeClr val="accent2"/>
                          </a:solidFill>
                          <a:latin typeface="Cambria Math"/>
                        </a:rPr>
                        <m:t>𝐻</m:t>
                      </m:r>
                      <m:r>
                        <a:rPr lang="en-US" sz="2400" b="0" i="1" smtClean="0">
                          <a:solidFill>
                            <a:schemeClr val="accent2"/>
                          </a:solidFill>
                          <a:latin typeface="Cambria Math"/>
                        </a:rPr>
                        <m:t>={</m:t>
                      </m:r>
                      <m:sSub>
                        <m:sSubPr>
                          <m:ctrlPr>
                            <a:rPr lang="en-US" sz="2400" b="0" i="1" smtClean="0">
                              <a:solidFill>
                                <a:schemeClr val="accent2"/>
                              </a:solidFill>
                              <a:latin typeface="Cambria Math" panose="02040503050406030204" pitchFamily="18" charset="0"/>
                            </a:rPr>
                          </m:ctrlPr>
                        </m:sSubPr>
                        <m:e>
                          <m:r>
                            <a:rPr lang="en-US" sz="2400" b="0" i="1" smtClean="0">
                              <a:solidFill>
                                <a:schemeClr val="accent2"/>
                              </a:solidFill>
                              <a:latin typeface="Cambria Math"/>
                            </a:rPr>
                            <m:t>𝑟</m:t>
                          </m:r>
                        </m:e>
                        <m:sub>
                          <m:r>
                            <a:rPr lang="en-US" sz="2400" b="0" i="1" smtClean="0">
                              <a:solidFill>
                                <a:schemeClr val="accent2"/>
                              </a:solidFill>
                              <a:latin typeface="Cambria Math"/>
                            </a:rPr>
                            <m:t>h</m:t>
                          </m:r>
                        </m:sub>
                      </m:sSub>
                      <m:r>
                        <a:rPr lang="en-US" sz="2400" b="0" i="1" smtClean="0">
                          <a:solidFill>
                            <a:schemeClr val="accent2"/>
                          </a:solidFill>
                          <a:latin typeface="Cambria Math"/>
                        </a:rPr>
                        <m:t>|</m:t>
                      </m:r>
                      <m:sSub>
                        <m:sSubPr>
                          <m:ctrlPr>
                            <a:rPr lang="en-US" sz="2400" b="0" i="1" smtClean="0">
                              <a:solidFill>
                                <a:schemeClr val="accent2"/>
                              </a:solidFill>
                              <a:latin typeface="Cambria Math" panose="02040503050406030204" pitchFamily="18" charset="0"/>
                            </a:rPr>
                          </m:ctrlPr>
                        </m:sSubPr>
                        <m:e>
                          <m:r>
                            <a:rPr lang="en-US" sz="2400" b="0" i="1" smtClean="0">
                              <a:solidFill>
                                <a:schemeClr val="accent2"/>
                              </a:solidFill>
                              <a:latin typeface="Cambria Math"/>
                            </a:rPr>
                            <m:t>𝑢</m:t>
                          </m:r>
                        </m:e>
                        <m:sub>
                          <m:r>
                            <a:rPr lang="en-US" sz="2400" b="0" i="1" smtClean="0">
                              <a:solidFill>
                                <a:schemeClr val="accent2"/>
                              </a:solidFill>
                              <a:latin typeface="Cambria Math"/>
                            </a:rPr>
                            <m:t>𝑐</m:t>
                          </m:r>
                        </m:sub>
                      </m:sSub>
                      <m:r>
                        <a:rPr lang="en-US" sz="2400" b="0" i="1" smtClean="0">
                          <a:solidFill>
                            <a:schemeClr val="accent2"/>
                          </a:solidFill>
                          <a:latin typeface="Cambria Math"/>
                          <a:ea typeface="Cambria Math"/>
                        </a:rPr>
                        <m:t>=</m:t>
                      </m:r>
                      <m:sSub>
                        <m:sSubPr>
                          <m:ctrlPr>
                            <a:rPr lang="en-US" sz="2400" b="0" i="1" smtClean="0">
                              <a:solidFill>
                                <a:schemeClr val="accent2"/>
                              </a:solidFill>
                              <a:latin typeface="Cambria Math" panose="02040503050406030204" pitchFamily="18" charset="0"/>
                              <a:ea typeface="Cambria Math"/>
                            </a:rPr>
                          </m:ctrlPr>
                        </m:sSubPr>
                        <m:e>
                          <m:r>
                            <a:rPr lang="en-US" sz="2400" b="0" i="1" smtClean="0">
                              <a:solidFill>
                                <a:schemeClr val="accent2"/>
                              </a:solidFill>
                              <a:latin typeface="Cambria Math"/>
                              <a:ea typeface="Cambria Math"/>
                            </a:rPr>
                            <m:t>𝑢</m:t>
                          </m:r>
                        </m:e>
                        <m:sub>
                          <m:r>
                            <a:rPr lang="en-US" sz="2400" b="0" i="1" smtClean="0">
                              <a:solidFill>
                                <a:schemeClr val="accent2"/>
                              </a:solidFill>
                              <a:latin typeface="Cambria Math"/>
                              <a:ea typeface="Cambria Math"/>
                            </a:rPr>
                            <m:t>h</m:t>
                          </m:r>
                        </m:sub>
                      </m:sSub>
                      <m:r>
                        <a:rPr lang="en-US" sz="2400" b="0" i="1" smtClean="0">
                          <a:solidFill>
                            <a:schemeClr val="accent2"/>
                          </a:solidFill>
                          <a:latin typeface="Cambria Math"/>
                          <a:ea typeface="Cambria Math"/>
                        </a:rPr>
                        <m:t>⋀</m:t>
                      </m:r>
                      <m:sSub>
                        <m:sSubPr>
                          <m:ctrlPr>
                            <a:rPr lang="en-US" sz="2400" b="0" i="1" smtClean="0">
                              <a:solidFill>
                                <a:schemeClr val="accent2"/>
                              </a:solidFill>
                              <a:latin typeface="Cambria Math" panose="02040503050406030204" pitchFamily="18" charset="0"/>
                              <a:ea typeface="Cambria Math"/>
                            </a:rPr>
                          </m:ctrlPr>
                        </m:sSubPr>
                        <m:e>
                          <m:r>
                            <a:rPr lang="en-US" sz="2400" b="0" i="1" smtClean="0">
                              <a:solidFill>
                                <a:schemeClr val="accent2"/>
                              </a:solidFill>
                              <a:latin typeface="Cambria Math"/>
                              <a:ea typeface="Cambria Math"/>
                            </a:rPr>
                            <m:t>𝑠</m:t>
                          </m:r>
                        </m:e>
                        <m:sub>
                          <m:r>
                            <a:rPr lang="en-US" sz="2400" b="0" i="1" smtClean="0">
                              <a:solidFill>
                                <a:schemeClr val="accent2"/>
                              </a:solidFill>
                              <a:latin typeface="Cambria Math"/>
                              <a:ea typeface="Cambria Math"/>
                            </a:rPr>
                            <m:t>𝑐</m:t>
                          </m:r>
                        </m:sub>
                      </m:sSub>
                      <m:r>
                        <a:rPr lang="en-US" sz="2400" b="0" i="1" smtClean="0">
                          <a:solidFill>
                            <a:schemeClr val="accent2"/>
                          </a:solidFill>
                          <a:latin typeface="Cambria Math"/>
                          <a:ea typeface="Cambria Math"/>
                        </a:rPr>
                        <m:t>=</m:t>
                      </m:r>
                      <m:sSub>
                        <m:sSubPr>
                          <m:ctrlPr>
                            <a:rPr lang="en-US" sz="2400" b="0" i="1" smtClean="0">
                              <a:solidFill>
                                <a:schemeClr val="accent2"/>
                              </a:solidFill>
                              <a:latin typeface="Cambria Math" panose="02040503050406030204" pitchFamily="18" charset="0"/>
                              <a:ea typeface="Cambria Math"/>
                            </a:rPr>
                          </m:ctrlPr>
                        </m:sSubPr>
                        <m:e>
                          <m:r>
                            <a:rPr lang="en-US" sz="2400" b="0" i="1" smtClean="0">
                              <a:solidFill>
                                <a:schemeClr val="accent2"/>
                              </a:solidFill>
                              <a:latin typeface="Cambria Math"/>
                              <a:ea typeface="Cambria Math"/>
                            </a:rPr>
                            <m:t>𝑠</m:t>
                          </m:r>
                        </m:e>
                        <m:sub>
                          <m:r>
                            <a:rPr lang="en-US" sz="2400" b="0" i="1" smtClean="0">
                              <a:solidFill>
                                <a:schemeClr val="accent2"/>
                              </a:solidFill>
                              <a:latin typeface="Cambria Math"/>
                              <a:ea typeface="Cambria Math"/>
                            </a:rPr>
                            <m:t>h</m:t>
                          </m:r>
                        </m:sub>
                      </m:sSub>
                      <m:r>
                        <a:rPr lang="en-US" sz="2400" b="0" i="1" smtClean="0">
                          <a:solidFill>
                            <a:schemeClr val="accent2"/>
                          </a:solidFill>
                          <a:latin typeface="Cambria Math"/>
                          <a:ea typeface="Cambria Math"/>
                        </a:rPr>
                        <m:t>⋀</m:t>
                      </m:r>
                      <m:sSub>
                        <m:sSubPr>
                          <m:ctrlPr>
                            <a:rPr lang="en-US" sz="2400" b="0" i="1" smtClean="0">
                              <a:solidFill>
                                <a:schemeClr val="accent2"/>
                              </a:solidFill>
                              <a:latin typeface="Cambria Math" panose="02040503050406030204" pitchFamily="18" charset="0"/>
                              <a:ea typeface="Cambria Math"/>
                            </a:rPr>
                          </m:ctrlPr>
                        </m:sSubPr>
                        <m:e>
                          <m:r>
                            <a:rPr lang="en-US" sz="2400" b="0" i="1" smtClean="0">
                              <a:solidFill>
                                <a:schemeClr val="accent2"/>
                              </a:solidFill>
                              <a:latin typeface="Cambria Math"/>
                              <a:ea typeface="Cambria Math"/>
                            </a:rPr>
                            <m:t>𝑡</m:t>
                          </m:r>
                        </m:e>
                        <m:sub>
                          <m:r>
                            <a:rPr lang="en-US" sz="2400" b="0" i="1" smtClean="0">
                              <a:solidFill>
                                <a:schemeClr val="accent2"/>
                              </a:solidFill>
                              <a:latin typeface="Cambria Math"/>
                              <a:ea typeface="Cambria Math"/>
                            </a:rPr>
                            <m:t>𝑐</m:t>
                          </m:r>
                        </m:sub>
                      </m:sSub>
                      <m:r>
                        <a:rPr lang="en-US" sz="2400" b="0" i="1" smtClean="0">
                          <a:solidFill>
                            <a:schemeClr val="accent2"/>
                          </a:solidFill>
                          <a:latin typeface="Cambria Math"/>
                          <a:ea typeface="Cambria Math"/>
                        </a:rPr>
                        <m:t>,</m:t>
                      </m:r>
                      <m:sSub>
                        <m:sSubPr>
                          <m:ctrlPr>
                            <a:rPr lang="en-US" sz="2400" b="0" i="1" smtClean="0">
                              <a:solidFill>
                                <a:schemeClr val="accent2"/>
                              </a:solidFill>
                              <a:latin typeface="Cambria Math" panose="02040503050406030204" pitchFamily="18" charset="0"/>
                              <a:ea typeface="Cambria Math"/>
                            </a:rPr>
                          </m:ctrlPr>
                        </m:sSubPr>
                        <m:e>
                          <m:r>
                            <a:rPr lang="en-US" sz="2400" b="0" i="1" smtClean="0">
                              <a:solidFill>
                                <a:schemeClr val="accent2"/>
                              </a:solidFill>
                              <a:latin typeface="Cambria Math"/>
                              <a:ea typeface="Cambria Math"/>
                            </a:rPr>
                            <m:t>𝑡</m:t>
                          </m:r>
                        </m:e>
                        <m:sub>
                          <m:r>
                            <a:rPr lang="en-US" sz="2400" b="0" i="1" smtClean="0">
                              <a:solidFill>
                                <a:schemeClr val="accent2"/>
                              </a:solidFill>
                              <a:latin typeface="Cambria Math"/>
                              <a:ea typeface="Cambria Math"/>
                            </a:rPr>
                            <m:t>h</m:t>
                          </m:r>
                        </m:sub>
                      </m:sSub>
                      <m:r>
                        <a:rPr lang="en-US" sz="2400" b="0" i="1" smtClean="0">
                          <a:solidFill>
                            <a:schemeClr val="accent2"/>
                          </a:solidFill>
                          <a:latin typeface="Cambria Math"/>
                          <a:ea typeface="Cambria Math"/>
                        </a:rPr>
                        <m:t>∈</m:t>
                      </m:r>
                      <m:sSub>
                        <m:sSubPr>
                          <m:ctrlPr>
                            <a:rPr lang="en-US" sz="2400" b="0" i="1" smtClean="0">
                              <a:solidFill>
                                <a:schemeClr val="accent2"/>
                              </a:solidFill>
                              <a:latin typeface="Cambria Math" panose="02040503050406030204" pitchFamily="18" charset="0"/>
                              <a:ea typeface="Cambria Math"/>
                            </a:rPr>
                          </m:ctrlPr>
                        </m:sSubPr>
                        <m:e>
                          <m:r>
                            <a:rPr lang="en-US" sz="2400" b="0" i="1" smtClean="0">
                              <a:solidFill>
                                <a:schemeClr val="accent2"/>
                              </a:solidFill>
                              <a:latin typeface="Cambria Math"/>
                              <a:ea typeface="Cambria Math"/>
                            </a:rPr>
                            <m:t>𝑤</m:t>
                          </m:r>
                        </m:e>
                        <m:sub>
                          <m:r>
                            <a:rPr lang="en-US" sz="2400" b="0" i="1" smtClean="0">
                              <a:solidFill>
                                <a:schemeClr val="accent2"/>
                              </a:solidFill>
                              <a:latin typeface="Cambria Math"/>
                              <a:ea typeface="Cambria Math"/>
                            </a:rPr>
                            <m:t>𝑖</m:t>
                          </m:r>
                        </m:sub>
                      </m:sSub>
                      <m:r>
                        <a:rPr lang="en-US" sz="2400" b="0" i="1" smtClean="0">
                          <a:solidFill>
                            <a:schemeClr val="accent2"/>
                          </a:solidFill>
                          <a:latin typeface="Cambria Math"/>
                        </a:rPr>
                        <m:t>}</m:t>
                      </m:r>
                    </m:oMath>
                  </m:oMathPara>
                </a14:m>
                <a:endParaRPr lang="en-US" sz="2400" dirty="0">
                  <a:solidFill>
                    <a:schemeClr val="accent2"/>
                  </a:solidFill>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2133600" y="2667000"/>
                <a:ext cx="5239063" cy="461665"/>
              </a:xfrm>
              <a:prstGeom prst="rect">
                <a:avLst/>
              </a:prstGeom>
              <a:blipFill rotWithShape="1">
                <a:blip r:embed="rId3"/>
                <a:stretch>
                  <a:fillRect b="-1645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3390349" y="3814048"/>
                <a:ext cx="2629451" cy="98655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400" b="0" i="1" smtClean="0">
                              <a:solidFill>
                                <a:schemeClr val="accent2"/>
                              </a:solidFill>
                              <a:latin typeface="Cambria Math" panose="02040503050406030204" pitchFamily="18" charset="0"/>
                            </a:rPr>
                          </m:ctrlPr>
                        </m:sSubPr>
                        <m:e>
                          <m:r>
                            <a:rPr lang="en-US" sz="2400" b="0" i="1" smtClean="0">
                              <a:solidFill>
                                <a:schemeClr val="accent2"/>
                              </a:solidFill>
                              <a:latin typeface="Cambria Math"/>
                            </a:rPr>
                            <m:t>𝑝</m:t>
                          </m:r>
                        </m:e>
                        <m:sub>
                          <m:r>
                            <a:rPr lang="en-US" sz="2400" b="0" i="1" smtClean="0">
                              <a:solidFill>
                                <a:schemeClr val="accent2"/>
                              </a:solidFill>
                              <a:latin typeface="Cambria Math"/>
                            </a:rPr>
                            <m:t>𝑐</m:t>
                          </m:r>
                        </m:sub>
                      </m:sSub>
                      <m:r>
                        <a:rPr lang="en-US" sz="2400" b="0" i="1" smtClean="0">
                          <a:solidFill>
                            <a:schemeClr val="accent2"/>
                          </a:solidFill>
                          <a:latin typeface="Cambria Math"/>
                        </a:rPr>
                        <m:t>=</m:t>
                      </m:r>
                      <m:f>
                        <m:fPr>
                          <m:ctrlPr>
                            <a:rPr lang="en-US" sz="2400" b="0" i="1" smtClean="0">
                              <a:solidFill>
                                <a:schemeClr val="accent2"/>
                              </a:solidFill>
                              <a:latin typeface="Cambria Math" panose="02040503050406030204" pitchFamily="18" charset="0"/>
                            </a:rPr>
                          </m:ctrlPr>
                        </m:fPr>
                        <m:num>
                          <m:r>
                            <a:rPr lang="en-US" sz="2400" b="0" i="1" smtClean="0">
                              <a:solidFill>
                                <a:schemeClr val="accent2"/>
                              </a:solidFill>
                              <a:latin typeface="Cambria Math"/>
                            </a:rPr>
                            <m:t>1</m:t>
                          </m:r>
                        </m:num>
                        <m:den>
                          <m:r>
                            <a:rPr lang="en-US" sz="2400" b="0" i="1" smtClean="0">
                              <a:solidFill>
                                <a:schemeClr val="accent2"/>
                              </a:solidFill>
                              <a:latin typeface="Cambria Math"/>
                            </a:rPr>
                            <m:t>|</m:t>
                          </m:r>
                          <m:r>
                            <a:rPr lang="en-US" sz="2400" b="0" i="1" smtClean="0">
                              <a:solidFill>
                                <a:schemeClr val="accent2"/>
                              </a:solidFill>
                              <a:latin typeface="Cambria Math"/>
                            </a:rPr>
                            <m:t>𝐻</m:t>
                          </m:r>
                          <m:r>
                            <a:rPr lang="en-US" sz="2400" b="0" i="1" smtClean="0">
                              <a:solidFill>
                                <a:schemeClr val="accent2"/>
                              </a:solidFill>
                              <a:latin typeface="Cambria Math"/>
                            </a:rPr>
                            <m:t>|</m:t>
                          </m:r>
                        </m:den>
                      </m:f>
                      <m:nary>
                        <m:naryPr>
                          <m:chr m:val="∑"/>
                          <m:supHide m:val="on"/>
                          <m:ctrlPr>
                            <a:rPr lang="en-US" sz="2400" b="0" i="1" smtClean="0">
                              <a:solidFill>
                                <a:schemeClr val="accent2"/>
                              </a:solidFill>
                              <a:latin typeface="Cambria Math" panose="02040503050406030204" pitchFamily="18" charset="0"/>
                            </a:rPr>
                          </m:ctrlPr>
                        </m:naryPr>
                        <m:sub>
                          <m:r>
                            <m:rPr>
                              <m:brk m:alnAt="7"/>
                            </m:rPr>
                            <a:rPr lang="en-US" sz="2400" b="0" i="1" smtClean="0">
                              <a:solidFill>
                                <a:schemeClr val="accent2"/>
                              </a:solidFill>
                              <a:latin typeface="Cambria Math"/>
                            </a:rPr>
                            <m:t>𝑟</m:t>
                          </m:r>
                          <m:r>
                            <a:rPr lang="en-US" sz="2400" b="0" i="1" smtClean="0">
                              <a:solidFill>
                                <a:schemeClr val="accent2"/>
                              </a:solidFill>
                              <a:latin typeface="Cambria Math"/>
                              <a:ea typeface="Cambria Math"/>
                            </a:rPr>
                            <m:t>∈</m:t>
                          </m:r>
                          <m:r>
                            <a:rPr lang="en-US" sz="2400" b="0" i="1" smtClean="0">
                              <a:solidFill>
                                <a:schemeClr val="accent2"/>
                              </a:solidFill>
                              <a:latin typeface="Cambria Math"/>
                              <a:ea typeface="Cambria Math"/>
                            </a:rPr>
                            <m:t>𝐻</m:t>
                          </m:r>
                        </m:sub>
                        <m:sup/>
                        <m:e>
                          <m:sSub>
                            <m:sSubPr>
                              <m:ctrlPr>
                                <a:rPr lang="en-US" sz="2400" b="0" i="1" smtClean="0">
                                  <a:solidFill>
                                    <a:schemeClr val="accent2"/>
                                  </a:solidFill>
                                  <a:latin typeface="Cambria Math" panose="02040503050406030204" pitchFamily="18" charset="0"/>
                                </a:rPr>
                              </m:ctrlPr>
                            </m:sSubPr>
                            <m:e>
                              <m:r>
                                <a:rPr lang="en-US" sz="2400" b="0" i="1" smtClean="0">
                                  <a:solidFill>
                                    <a:schemeClr val="accent2"/>
                                  </a:solidFill>
                                  <a:latin typeface="Cambria Math"/>
                                </a:rPr>
                                <m:t>𝑝</m:t>
                              </m:r>
                            </m:e>
                            <m:sub>
                              <m:r>
                                <a:rPr lang="en-US" sz="2400" b="0" i="1" smtClean="0">
                                  <a:solidFill>
                                    <a:schemeClr val="accent2"/>
                                  </a:solidFill>
                                  <a:latin typeface="Cambria Math"/>
                                </a:rPr>
                                <m:t>𝑟</m:t>
                              </m:r>
                            </m:sub>
                          </m:sSub>
                        </m:e>
                      </m:nary>
                    </m:oMath>
                  </m:oMathPara>
                </a14:m>
                <a:endParaRPr lang="en-US" sz="2400" dirty="0">
                  <a:solidFill>
                    <a:schemeClr val="accent2"/>
                  </a:solidFill>
                </a:endParaRPr>
              </a:p>
            </p:txBody>
          </p:sp>
        </mc:Choice>
        <mc:Fallback xmlns="">
          <p:sp>
            <p:nvSpPr>
              <p:cNvPr id="7" name="TextBox 6"/>
              <p:cNvSpPr txBox="1">
                <a:spLocks noRot="1" noChangeAspect="1" noMove="1" noResize="1" noEditPoints="1" noAdjustHandles="1" noChangeArrowheads="1" noChangeShapeType="1" noTextEdit="1"/>
              </p:cNvSpPr>
              <p:nvPr/>
            </p:nvSpPr>
            <p:spPr>
              <a:xfrm>
                <a:off x="3390349" y="3814048"/>
                <a:ext cx="2629451" cy="986552"/>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1828800" y="5486400"/>
                <a:ext cx="5979394" cy="517834"/>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solidFill>
                                <a:schemeClr val="accent2"/>
                              </a:solidFill>
                              <a:latin typeface="Cambria Math" panose="02040503050406030204" pitchFamily="18" charset="0"/>
                            </a:rPr>
                          </m:ctrlPr>
                        </m:sSubPr>
                        <m:e>
                          <m:r>
                            <a:rPr lang="en-US" sz="2400" b="0" i="1" smtClean="0">
                              <a:solidFill>
                                <a:schemeClr val="accent2"/>
                              </a:solidFill>
                              <a:latin typeface="Cambria Math"/>
                            </a:rPr>
                            <m:t>𝑝</m:t>
                          </m:r>
                        </m:e>
                        <m:sub>
                          <m:r>
                            <a:rPr lang="en-US" sz="2400" b="0" i="1" smtClean="0">
                              <a:solidFill>
                                <a:schemeClr val="accent2"/>
                              </a:solidFill>
                              <a:latin typeface="Cambria Math"/>
                            </a:rPr>
                            <m:t>𝑐</m:t>
                          </m:r>
                        </m:sub>
                      </m:sSub>
                      <m:r>
                        <a:rPr lang="en-US" sz="2400" b="0" i="1" smtClean="0">
                          <a:solidFill>
                            <a:schemeClr val="accent2"/>
                          </a:solidFill>
                          <a:latin typeface="Cambria Math"/>
                        </a:rPr>
                        <m:t>=</m:t>
                      </m:r>
                      <m:r>
                        <a:rPr lang="en-US" sz="2400" b="0" i="1" smtClean="0">
                          <a:solidFill>
                            <a:schemeClr val="accent2"/>
                          </a:solidFill>
                          <a:latin typeface="Cambria Math"/>
                        </a:rPr>
                        <m:t>𝐷</m:t>
                      </m:r>
                      <m:d>
                        <m:dPr>
                          <m:begChr m:val="["/>
                          <m:endChr m:val="]"/>
                          <m:ctrlPr>
                            <a:rPr lang="en-US" sz="2400" b="0" i="1" smtClean="0">
                              <a:solidFill>
                                <a:schemeClr val="accent2"/>
                              </a:solidFill>
                              <a:latin typeface="Cambria Math" panose="02040503050406030204" pitchFamily="18" charset="0"/>
                            </a:rPr>
                          </m:ctrlPr>
                        </m:dPr>
                        <m:e>
                          <m:sSub>
                            <m:sSubPr>
                              <m:ctrlPr>
                                <a:rPr lang="en-US" sz="2400" b="0" i="1" smtClean="0">
                                  <a:solidFill>
                                    <a:schemeClr val="accent2"/>
                                  </a:solidFill>
                                  <a:latin typeface="Cambria Math" panose="02040503050406030204" pitchFamily="18" charset="0"/>
                                </a:rPr>
                              </m:ctrlPr>
                            </m:sSubPr>
                            <m:e>
                              <m:r>
                                <a:rPr lang="en-US" sz="2400" b="0" i="1" smtClean="0">
                                  <a:solidFill>
                                    <a:schemeClr val="accent2"/>
                                  </a:solidFill>
                                  <a:latin typeface="Cambria Math"/>
                                </a:rPr>
                                <m:t>𝑢</m:t>
                              </m:r>
                            </m:e>
                            <m:sub>
                              <m:r>
                                <a:rPr lang="en-US" sz="2400" b="0" i="1" smtClean="0">
                                  <a:solidFill>
                                    <a:schemeClr val="accent2"/>
                                  </a:solidFill>
                                  <a:latin typeface="Cambria Math"/>
                                </a:rPr>
                                <m:t>𝑘</m:t>
                              </m:r>
                            </m:sub>
                          </m:sSub>
                          <m:r>
                            <a:rPr lang="en-US" sz="2400" b="0" i="1" smtClean="0">
                              <a:solidFill>
                                <a:schemeClr val="accent2"/>
                              </a:solidFill>
                              <a:latin typeface="Cambria Math"/>
                            </a:rPr>
                            <m:t>,</m:t>
                          </m:r>
                          <m:sSub>
                            <m:sSubPr>
                              <m:ctrlPr>
                                <a:rPr lang="en-US" sz="2400" b="0" i="1" smtClean="0">
                                  <a:solidFill>
                                    <a:schemeClr val="accent2"/>
                                  </a:solidFill>
                                  <a:latin typeface="Cambria Math" panose="02040503050406030204" pitchFamily="18" charset="0"/>
                                </a:rPr>
                              </m:ctrlPr>
                            </m:sSubPr>
                            <m:e>
                              <m:r>
                                <a:rPr lang="en-US" sz="2400" b="0" i="1" smtClean="0">
                                  <a:solidFill>
                                    <a:schemeClr val="accent2"/>
                                  </a:solidFill>
                                  <a:latin typeface="Cambria Math"/>
                                </a:rPr>
                                <m:t>𝑠</m:t>
                              </m:r>
                            </m:e>
                            <m:sub>
                              <m:r>
                                <a:rPr lang="en-US" sz="2400" b="0" i="1" smtClean="0">
                                  <a:solidFill>
                                    <a:schemeClr val="accent2"/>
                                  </a:solidFill>
                                  <a:latin typeface="Cambria Math"/>
                                </a:rPr>
                                <m:t>𝑗</m:t>
                              </m:r>
                            </m:sub>
                          </m:sSub>
                          <m:r>
                            <a:rPr lang="en-US" sz="2400" b="0" i="1" smtClean="0">
                              <a:solidFill>
                                <a:schemeClr val="accent2"/>
                              </a:solidFill>
                              <a:latin typeface="Cambria Math"/>
                            </a:rPr>
                            <m:t>,</m:t>
                          </m:r>
                          <m:sSub>
                            <m:sSubPr>
                              <m:ctrlPr>
                                <a:rPr lang="en-US" sz="2400" b="0" i="1" smtClean="0">
                                  <a:solidFill>
                                    <a:schemeClr val="accent2"/>
                                  </a:solidFill>
                                  <a:latin typeface="Cambria Math" panose="02040503050406030204" pitchFamily="18" charset="0"/>
                                </a:rPr>
                              </m:ctrlPr>
                            </m:sSubPr>
                            <m:e>
                              <m:r>
                                <a:rPr lang="en-US" sz="2400" b="0" i="1" smtClean="0">
                                  <a:solidFill>
                                    <a:schemeClr val="accent2"/>
                                  </a:solidFill>
                                  <a:latin typeface="Cambria Math"/>
                                </a:rPr>
                                <m:t>𝑒</m:t>
                              </m:r>
                            </m:e>
                            <m:sub>
                              <m:r>
                                <a:rPr lang="en-US" sz="2400" b="0" i="1" smtClean="0">
                                  <a:solidFill>
                                    <a:schemeClr val="accent2"/>
                                  </a:solidFill>
                                  <a:latin typeface="Cambria Math"/>
                                </a:rPr>
                                <m:t>𝑖</m:t>
                              </m:r>
                            </m:sub>
                          </m:sSub>
                        </m:e>
                      </m:d>
                      <m:r>
                        <a:rPr lang="en-US" sz="2400" b="0" i="1" smtClean="0">
                          <a:solidFill>
                            <a:schemeClr val="accent2"/>
                          </a:solidFill>
                          <a:latin typeface="Cambria Math"/>
                        </a:rPr>
                        <m:t>, </m:t>
                      </m:r>
                      <m:sSub>
                        <m:sSubPr>
                          <m:ctrlPr>
                            <a:rPr lang="en-US" sz="2400" b="0" i="1" smtClean="0">
                              <a:solidFill>
                                <a:schemeClr val="accent2"/>
                              </a:solidFill>
                              <a:latin typeface="Cambria Math" panose="02040503050406030204" pitchFamily="18" charset="0"/>
                            </a:rPr>
                          </m:ctrlPr>
                        </m:sSubPr>
                        <m:e>
                          <m:r>
                            <a:rPr lang="en-US" sz="2400" b="0" i="1" smtClean="0">
                              <a:solidFill>
                                <a:schemeClr val="accent2"/>
                              </a:solidFill>
                              <a:latin typeface="Cambria Math"/>
                            </a:rPr>
                            <m:t>𝑢</m:t>
                          </m:r>
                        </m:e>
                        <m:sub>
                          <m:r>
                            <a:rPr lang="en-US" sz="2400" b="0" i="1" smtClean="0">
                              <a:solidFill>
                                <a:schemeClr val="accent2"/>
                              </a:solidFill>
                              <a:latin typeface="Cambria Math"/>
                            </a:rPr>
                            <m:t>𝑐</m:t>
                          </m:r>
                        </m:sub>
                      </m:sSub>
                      <m:r>
                        <a:rPr lang="en-US" sz="2400" b="0" i="1" smtClean="0">
                          <a:solidFill>
                            <a:schemeClr val="accent2"/>
                          </a:solidFill>
                          <a:latin typeface="Cambria Math"/>
                          <a:ea typeface="Cambria Math"/>
                        </a:rPr>
                        <m:t>∈</m:t>
                      </m:r>
                      <m:sSub>
                        <m:sSubPr>
                          <m:ctrlPr>
                            <a:rPr lang="en-US" sz="2400" b="0" i="1" smtClean="0">
                              <a:solidFill>
                                <a:schemeClr val="accent2"/>
                              </a:solidFill>
                              <a:latin typeface="Cambria Math" panose="02040503050406030204" pitchFamily="18" charset="0"/>
                              <a:ea typeface="Cambria Math"/>
                            </a:rPr>
                          </m:ctrlPr>
                        </m:sSubPr>
                        <m:e>
                          <m:r>
                            <a:rPr lang="en-US" sz="2400" b="0" i="1" smtClean="0">
                              <a:solidFill>
                                <a:schemeClr val="accent2"/>
                              </a:solidFill>
                              <a:latin typeface="Cambria Math"/>
                              <a:ea typeface="Cambria Math"/>
                            </a:rPr>
                            <m:t>𝑢</m:t>
                          </m:r>
                        </m:e>
                        <m:sub>
                          <m:r>
                            <a:rPr lang="en-US" sz="2400" b="0" i="1" smtClean="0">
                              <a:solidFill>
                                <a:schemeClr val="accent2"/>
                              </a:solidFill>
                              <a:latin typeface="Cambria Math"/>
                              <a:ea typeface="Cambria Math"/>
                            </a:rPr>
                            <m:t>𝑘</m:t>
                          </m:r>
                        </m:sub>
                      </m:sSub>
                      <m:r>
                        <a:rPr lang="en-US" sz="2400" b="0" i="1" smtClean="0">
                          <a:solidFill>
                            <a:schemeClr val="accent2"/>
                          </a:solidFill>
                          <a:latin typeface="Cambria Math"/>
                          <a:ea typeface="Cambria Math"/>
                        </a:rPr>
                        <m:t>∧</m:t>
                      </m:r>
                      <m:sSub>
                        <m:sSubPr>
                          <m:ctrlPr>
                            <a:rPr lang="en-US" sz="2400" b="0" i="1" smtClean="0">
                              <a:solidFill>
                                <a:schemeClr val="accent2"/>
                              </a:solidFill>
                              <a:latin typeface="Cambria Math" panose="02040503050406030204" pitchFamily="18" charset="0"/>
                              <a:ea typeface="Cambria Math"/>
                            </a:rPr>
                          </m:ctrlPr>
                        </m:sSubPr>
                        <m:e>
                          <m:r>
                            <a:rPr lang="en-US" sz="2400" b="0" i="1" smtClean="0">
                              <a:solidFill>
                                <a:schemeClr val="accent2"/>
                              </a:solidFill>
                              <a:latin typeface="Cambria Math"/>
                              <a:ea typeface="Cambria Math"/>
                            </a:rPr>
                            <m:t>𝑠</m:t>
                          </m:r>
                        </m:e>
                        <m:sub>
                          <m:r>
                            <a:rPr lang="en-US" sz="2400" b="0" i="1" smtClean="0">
                              <a:solidFill>
                                <a:schemeClr val="accent2"/>
                              </a:solidFill>
                              <a:latin typeface="Cambria Math"/>
                              <a:ea typeface="Cambria Math"/>
                            </a:rPr>
                            <m:t>𝑐</m:t>
                          </m:r>
                        </m:sub>
                      </m:sSub>
                      <m:r>
                        <a:rPr lang="en-US" sz="2400" b="0" i="1" smtClean="0">
                          <a:solidFill>
                            <a:schemeClr val="accent2"/>
                          </a:solidFill>
                          <a:latin typeface="Cambria Math"/>
                          <a:ea typeface="Cambria Math"/>
                        </a:rPr>
                        <m:t>∈</m:t>
                      </m:r>
                      <m:sSub>
                        <m:sSubPr>
                          <m:ctrlPr>
                            <a:rPr lang="en-US" sz="2400" b="0" i="1" smtClean="0">
                              <a:solidFill>
                                <a:schemeClr val="accent2"/>
                              </a:solidFill>
                              <a:latin typeface="Cambria Math" panose="02040503050406030204" pitchFamily="18" charset="0"/>
                              <a:ea typeface="Cambria Math"/>
                            </a:rPr>
                          </m:ctrlPr>
                        </m:sSubPr>
                        <m:e>
                          <m:r>
                            <a:rPr lang="en-US" sz="2400" b="0" i="1" smtClean="0">
                              <a:solidFill>
                                <a:schemeClr val="accent2"/>
                              </a:solidFill>
                              <a:latin typeface="Cambria Math"/>
                              <a:ea typeface="Cambria Math"/>
                            </a:rPr>
                            <m:t>𝑠</m:t>
                          </m:r>
                        </m:e>
                        <m:sub>
                          <m:r>
                            <a:rPr lang="en-US" sz="2400" b="0" i="1" smtClean="0">
                              <a:solidFill>
                                <a:schemeClr val="accent2"/>
                              </a:solidFill>
                              <a:latin typeface="Cambria Math"/>
                              <a:ea typeface="Cambria Math"/>
                            </a:rPr>
                            <m:t>𝑗</m:t>
                          </m:r>
                        </m:sub>
                      </m:sSub>
                      <m:r>
                        <a:rPr lang="en-US" sz="2400" b="0" i="1" smtClean="0">
                          <a:solidFill>
                            <a:schemeClr val="accent2"/>
                          </a:solidFill>
                          <a:latin typeface="Cambria Math"/>
                          <a:ea typeface="Cambria Math"/>
                        </a:rPr>
                        <m:t>∧</m:t>
                      </m:r>
                      <m:sSub>
                        <m:sSubPr>
                          <m:ctrlPr>
                            <a:rPr lang="en-US" sz="2400" b="0" i="1" smtClean="0">
                              <a:solidFill>
                                <a:schemeClr val="accent2"/>
                              </a:solidFill>
                              <a:latin typeface="Cambria Math" panose="02040503050406030204" pitchFamily="18" charset="0"/>
                              <a:ea typeface="Cambria Math"/>
                            </a:rPr>
                          </m:ctrlPr>
                        </m:sSubPr>
                        <m:e>
                          <m:r>
                            <a:rPr lang="en-US" sz="2400" b="0" i="1" smtClean="0">
                              <a:solidFill>
                                <a:schemeClr val="accent2"/>
                              </a:solidFill>
                              <a:latin typeface="Cambria Math"/>
                              <a:ea typeface="Cambria Math"/>
                            </a:rPr>
                            <m:t>𝑡</m:t>
                          </m:r>
                        </m:e>
                        <m:sub>
                          <m:r>
                            <a:rPr lang="en-US" sz="2400" b="0" i="1" smtClean="0">
                              <a:solidFill>
                                <a:schemeClr val="accent2"/>
                              </a:solidFill>
                              <a:latin typeface="Cambria Math"/>
                              <a:ea typeface="Cambria Math"/>
                            </a:rPr>
                            <m:t>𝑐</m:t>
                          </m:r>
                        </m:sub>
                      </m:sSub>
                      <m:r>
                        <a:rPr lang="en-US" sz="2400" b="0" i="1" smtClean="0">
                          <a:solidFill>
                            <a:schemeClr val="accent2"/>
                          </a:solidFill>
                          <a:latin typeface="Cambria Math"/>
                          <a:ea typeface="Cambria Math"/>
                        </a:rPr>
                        <m:t>∈</m:t>
                      </m:r>
                      <m:sSub>
                        <m:sSubPr>
                          <m:ctrlPr>
                            <a:rPr lang="en-US" sz="2400" b="0" i="1" smtClean="0">
                              <a:solidFill>
                                <a:schemeClr val="accent2"/>
                              </a:solidFill>
                              <a:latin typeface="Cambria Math" panose="02040503050406030204" pitchFamily="18" charset="0"/>
                              <a:ea typeface="Cambria Math"/>
                            </a:rPr>
                          </m:ctrlPr>
                        </m:sSubPr>
                        <m:e>
                          <m:r>
                            <a:rPr lang="en-US" sz="2400" b="0" i="1" smtClean="0">
                              <a:solidFill>
                                <a:schemeClr val="accent2"/>
                              </a:solidFill>
                              <a:latin typeface="Cambria Math"/>
                              <a:ea typeface="Cambria Math"/>
                            </a:rPr>
                            <m:t>𝑒</m:t>
                          </m:r>
                        </m:e>
                        <m:sub>
                          <m:r>
                            <a:rPr lang="en-US" sz="2400" b="0" i="1" smtClean="0">
                              <a:solidFill>
                                <a:schemeClr val="accent2"/>
                              </a:solidFill>
                              <a:latin typeface="Cambria Math"/>
                              <a:ea typeface="Cambria Math"/>
                            </a:rPr>
                            <m:t>𝑖</m:t>
                          </m:r>
                        </m:sub>
                      </m:sSub>
                      <m:r>
                        <a:rPr lang="en-US" sz="2400" b="0" i="1" smtClean="0">
                          <a:solidFill>
                            <a:schemeClr val="accent2"/>
                          </a:solidFill>
                          <a:latin typeface="Cambria Math"/>
                        </a:rPr>
                        <m:t> </m:t>
                      </m:r>
                    </m:oMath>
                  </m:oMathPara>
                </a14:m>
                <a:endParaRPr lang="en-US" sz="2400" dirty="0">
                  <a:solidFill>
                    <a:schemeClr val="accent2"/>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1828800" y="5486400"/>
                <a:ext cx="5979394" cy="517834"/>
              </a:xfrm>
              <a:prstGeom prst="rect">
                <a:avLst/>
              </a:prstGeom>
              <a:blipFill rotWithShape="1">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5027395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p:txBody>
          <a:bodyPr/>
          <a:lstStyle/>
          <a:p>
            <a:r>
              <a:rPr lang="en-US" dirty="0" smtClean="0"/>
              <a:t>Comparison with the state-of-the-art</a:t>
            </a:r>
          </a:p>
          <a:p>
            <a:pPr lvl="1"/>
            <a:r>
              <a:rPr lang="en-US" dirty="0" smtClean="0"/>
              <a:t>UPCC</a:t>
            </a:r>
          </a:p>
          <a:p>
            <a:pPr lvl="1"/>
            <a:r>
              <a:rPr lang="en-US" dirty="0" smtClean="0"/>
              <a:t>IPCC</a:t>
            </a:r>
          </a:p>
          <a:p>
            <a:pPr lvl="1"/>
            <a:r>
              <a:rPr lang="en-US" dirty="0" smtClean="0"/>
              <a:t>Hybrid</a:t>
            </a:r>
          </a:p>
          <a:p>
            <a:r>
              <a:rPr lang="en-US" dirty="0" smtClean="0"/>
              <a:t>Evaluation measures</a:t>
            </a:r>
          </a:p>
          <a:p>
            <a:pPr lvl="1"/>
            <a:r>
              <a:rPr lang="en-US" dirty="0" smtClean="0"/>
              <a:t>Prediction accuracy</a:t>
            </a:r>
          </a:p>
          <a:p>
            <a:pPr lvl="2"/>
            <a:r>
              <a:rPr lang="en-US" dirty="0" smtClean="0"/>
              <a:t>MAE, RMSE</a:t>
            </a:r>
          </a:p>
          <a:p>
            <a:pPr lvl="1"/>
            <a:r>
              <a:rPr lang="en-US" dirty="0" smtClean="0"/>
              <a:t>Prediction performance</a:t>
            </a:r>
          </a:p>
          <a:p>
            <a:pPr lvl="2"/>
            <a:r>
              <a:rPr lang="en-US" dirty="0" smtClean="0"/>
              <a:t>Aggregated prediction time</a:t>
            </a:r>
            <a:endParaRPr lang="en-US" dirty="0"/>
          </a:p>
        </p:txBody>
      </p:sp>
      <p:sp>
        <p:nvSpPr>
          <p:cNvPr id="4" name="Date Placeholder 3"/>
          <p:cNvSpPr>
            <a:spLocks noGrp="1"/>
          </p:cNvSpPr>
          <p:nvPr>
            <p:ph type="dt" sz="half" idx="10"/>
          </p:nvPr>
        </p:nvSpPr>
        <p:spPr/>
        <p:txBody>
          <a:bodyPr/>
          <a:lstStyle/>
          <a:p>
            <a:pPr>
              <a:defRPr/>
            </a:pPr>
            <a:r>
              <a:rPr lang="en-US" smtClean="0"/>
              <a:t>ESEC/FSE, Saint Petersburg, Russia, 2013.</a:t>
            </a:r>
            <a:endParaRPr lang="hr-HR" dirty="0"/>
          </a:p>
        </p:txBody>
      </p:sp>
    </p:spTree>
    <p:extLst>
      <p:ext uri="{BB962C8B-B14F-4D97-AF65-F5344CB8AC3E}">
        <p14:creationId xmlns:p14="http://schemas.microsoft.com/office/powerpoint/2010/main" val="10489495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p:txBody>
          <a:bodyPr/>
          <a:lstStyle/>
          <a:p>
            <a:r>
              <a:rPr lang="en-US" dirty="0" smtClean="0"/>
              <a:t>Experiment setup</a:t>
            </a:r>
          </a:p>
          <a:p>
            <a:pPr lvl="1"/>
            <a:r>
              <a:rPr lang="en-US" dirty="0" smtClean="0"/>
              <a:t>Amazon EC2 Cloud</a:t>
            </a:r>
            <a:endParaRPr lang="en-US" dirty="0"/>
          </a:p>
        </p:txBody>
      </p:sp>
      <p:sp>
        <p:nvSpPr>
          <p:cNvPr id="4" name="Date Placeholder 3"/>
          <p:cNvSpPr>
            <a:spLocks noGrp="1"/>
          </p:cNvSpPr>
          <p:nvPr>
            <p:ph type="dt" sz="half" idx="10"/>
          </p:nvPr>
        </p:nvSpPr>
        <p:spPr/>
        <p:txBody>
          <a:bodyPr/>
          <a:lstStyle/>
          <a:p>
            <a:pPr>
              <a:defRPr/>
            </a:pPr>
            <a:r>
              <a:rPr lang="en-US" smtClean="0"/>
              <a:t>ESEC/FSE, Saint Petersburg, Russia, 2013.</a:t>
            </a:r>
            <a:endParaRPr lang="hr-HR" dirty="0"/>
          </a:p>
        </p:txBody>
      </p:sp>
      <p:pic>
        <p:nvPicPr>
          <p:cNvPr id="6" name="Picture 8" descr="F:\Dropbox\posao\javni\glob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2057400"/>
            <a:ext cx="7315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9" descr="F:\Dropbox\posao\javni\servic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34200" y="29464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9" descr="F:\Dropbox\posao\javni\servic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87644" y="40894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9" descr="F:\Dropbox\posao\javni\servic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35052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F:\Dropbox\posao\javni\servic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91000" y="2478868"/>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9" descr="F:\Dropbox\posao\javni\servic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33600" y="2641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9" descr="F:\Dropbox\posao\javni\servic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57400" y="29718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9" descr="F:\Dropbox\posao\javni\servic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71800" y="25908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 name="Group 13"/>
          <p:cNvGrpSpPr/>
          <p:nvPr/>
        </p:nvGrpSpPr>
        <p:grpSpPr>
          <a:xfrm>
            <a:off x="6934200" y="2539614"/>
            <a:ext cx="647700" cy="508386"/>
            <a:chOff x="7124700" y="1472814"/>
            <a:chExt cx="647700" cy="508386"/>
          </a:xfrm>
        </p:grpSpPr>
        <p:pic>
          <p:nvPicPr>
            <p:cNvPr id="1026" name="Picture 2" descr="D:\dropbox\amazon\Evaluation\Prediction of Atomic Web Services Reliability Based on K-Means Clustering\ppt-images\LoadUI.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24700" y="1472814"/>
              <a:ext cx="495300" cy="457586"/>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user-icon.png"/>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12038" y="1621631"/>
              <a:ext cx="360362" cy="359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 name="Group 16"/>
          <p:cNvGrpSpPr/>
          <p:nvPr/>
        </p:nvGrpSpPr>
        <p:grpSpPr>
          <a:xfrm>
            <a:off x="6667500" y="3301614"/>
            <a:ext cx="647700" cy="508386"/>
            <a:chOff x="7124700" y="1472814"/>
            <a:chExt cx="647700" cy="508386"/>
          </a:xfrm>
        </p:grpSpPr>
        <p:pic>
          <p:nvPicPr>
            <p:cNvPr id="18" name="Picture 2" descr="D:\dropbox\amazon\Evaluation\Prediction of Atomic Web Services Reliability Based on K-Means Clustering\ppt-images\LoadUI.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24700" y="1472814"/>
              <a:ext cx="495300" cy="457586"/>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descr="user-icon.png"/>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12038" y="1621631"/>
              <a:ext cx="360362" cy="359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0" name="Group 19"/>
          <p:cNvGrpSpPr/>
          <p:nvPr/>
        </p:nvGrpSpPr>
        <p:grpSpPr>
          <a:xfrm>
            <a:off x="4457700" y="2234814"/>
            <a:ext cx="647700" cy="508386"/>
            <a:chOff x="7124700" y="1472814"/>
            <a:chExt cx="647700" cy="508386"/>
          </a:xfrm>
        </p:grpSpPr>
        <p:pic>
          <p:nvPicPr>
            <p:cNvPr id="21" name="Picture 2" descr="D:\dropbox\amazon\Evaluation\Prediction of Atomic Web Services Reliability Based on K-Means Clustering\ppt-images\LoadUI.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24700" y="1472814"/>
              <a:ext cx="495300" cy="457586"/>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1" descr="user-icon.png"/>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12038" y="1621631"/>
              <a:ext cx="360362" cy="359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3" name="Group 22"/>
          <p:cNvGrpSpPr/>
          <p:nvPr/>
        </p:nvGrpSpPr>
        <p:grpSpPr>
          <a:xfrm>
            <a:off x="3543300" y="3886200"/>
            <a:ext cx="647700" cy="508386"/>
            <a:chOff x="7124700" y="1472814"/>
            <a:chExt cx="647700" cy="508386"/>
          </a:xfrm>
        </p:grpSpPr>
        <p:pic>
          <p:nvPicPr>
            <p:cNvPr id="24" name="Picture 2" descr="D:\dropbox\amazon\Evaluation\Prediction of Atomic Web Services Reliability Based on K-Means Clustering\ppt-images\LoadUI.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24700" y="1472814"/>
              <a:ext cx="495300" cy="457586"/>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4" descr="user-icon.png"/>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12038" y="1621631"/>
              <a:ext cx="360362" cy="359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6" name="Group 25"/>
          <p:cNvGrpSpPr/>
          <p:nvPr/>
        </p:nvGrpSpPr>
        <p:grpSpPr>
          <a:xfrm>
            <a:off x="3200400" y="2286000"/>
            <a:ext cx="647700" cy="533400"/>
            <a:chOff x="7124700" y="1447800"/>
            <a:chExt cx="647700" cy="533400"/>
          </a:xfrm>
        </p:grpSpPr>
        <p:pic>
          <p:nvPicPr>
            <p:cNvPr id="27" name="Picture 2" descr="D:\dropbox\amazon\Evaluation\Prediction of Atomic Web Services Reliability Based on K-Means Clustering\ppt-images\LoadUI.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24700" y="1447800"/>
              <a:ext cx="495300" cy="457586"/>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7" descr="user-icon.png"/>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12038" y="1621631"/>
              <a:ext cx="360362" cy="359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9" name="Group 28"/>
          <p:cNvGrpSpPr/>
          <p:nvPr/>
        </p:nvGrpSpPr>
        <p:grpSpPr>
          <a:xfrm>
            <a:off x="2286000" y="2286000"/>
            <a:ext cx="647700" cy="508386"/>
            <a:chOff x="7124700" y="1472814"/>
            <a:chExt cx="647700" cy="508386"/>
          </a:xfrm>
        </p:grpSpPr>
        <p:pic>
          <p:nvPicPr>
            <p:cNvPr id="30" name="Picture 2" descr="D:\dropbox\amazon\Evaluation\Prediction of Atomic Web Services Reliability Based on K-Means Clustering\ppt-images\LoadUI.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24700" y="1472814"/>
              <a:ext cx="495300" cy="457586"/>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30" descr="user-icon.png"/>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12038" y="1621631"/>
              <a:ext cx="360362" cy="359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2" name="Group 31"/>
          <p:cNvGrpSpPr/>
          <p:nvPr/>
        </p:nvGrpSpPr>
        <p:grpSpPr>
          <a:xfrm>
            <a:off x="1562100" y="2920614"/>
            <a:ext cx="647700" cy="508386"/>
            <a:chOff x="7124700" y="1472814"/>
            <a:chExt cx="647700" cy="508386"/>
          </a:xfrm>
        </p:grpSpPr>
        <p:pic>
          <p:nvPicPr>
            <p:cNvPr id="33" name="Picture 2" descr="D:\dropbox\amazon\Evaluation\Prediction of Atomic Web Services Reliability Based on K-Means Clustering\ppt-images\LoadUI.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24700" y="1472814"/>
              <a:ext cx="495300" cy="457586"/>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33" descr="user-icon.png"/>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12038" y="1621631"/>
              <a:ext cx="360362" cy="359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36" name="Picture 3" descr="D:\dropbox\amazon\Evaluation\Prediction of Atomic Web Services Reliability Based on K-Means Clustering\ppt-images\FixedLoadCompactComponent.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267200" y="4189434"/>
            <a:ext cx="414337" cy="446661"/>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3" descr="D:\dropbox\amazon\Evaluation\Prediction of Atomic Web Services Reliability Based on K-Means Clustering\ppt-images\FixedLoadCompactComponent.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157663" y="4296576"/>
            <a:ext cx="414337" cy="446661"/>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3" descr="D:\dropbox\amazon\Evaluation\Prediction of Atomic Web Services Reliability Based on K-Means Clustering\ppt-images\FixedLoadCompactComponent.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038600" y="4430139"/>
            <a:ext cx="414337" cy="446661"/>
          </a:xfrm>
          <a:prstGeom prst="rect">
            <a:avLst/>
          </a:prstGeom>
          <a:noFill/>
          <a:extLst>
            <a:ext uri="{909E8E84-426E-40DD-AFC4-6F175D3DCCD1}">
              <a14:hiddenFill xmlns:a14="http://schemas.microsoft.com/office/drawing/2010/main">
                <a:solidFill>
                  <a:srgbClr val="FFFFFF"/>
                </a:solidFill>
              </a14:hiddenFill>
            </a:ext>
          </a:extLst>
        </p:spPr>
      </p:pic>
      <p:cxnSp>
        <p:nvCxnSpPr>
          <p:cNvPr id="39" name="Straight Arrow Connector 42"/>
          <p:cNvCxnSpPr>
            <a:stCxn id="24" idx="0"/>
          </p:cNvCxnSpPr>
          <p:nvPr/>
        </p:nvCxnSpPr>
        <p:spPr bwMode="auto">
          <a:xfrm rot="16200000" flipV="1">
            <a:off x="2752725" y="2847975"/>
            <a:ext cx="723900" cy="1352550"/>
          </a:xfrm>
          <a:prstGeom prst="curvedConnector2">
            <a:avLst/>
          </a:prstGeom>
          <a:noFill/>
          <a:ln w="9525" cap="flat" cmpd="sng" algn="ctr">
            <a:solidFill>
              <a:srgbClr val="C00000"/>
            </a:solidFill>
            <a:prstDash val="dash"/>
            <a:round/>
            <a:headEnd type="none" w="med" len="med"/>
            <a:tailEnd type="triangle"/>
          </a:ln>
          <a:effectLst/>
        </p:spPr>
      </p:cxnSp>
      <p:cxnSp>
        <p:nvCxnSpPr>
          <p:cNvPr id="42" name="Straight Arrow Connector 42"/>
          <p:cNvCxnSpPr>
            <a:stCxn id="24" idx="0"/>
            <a:endCxn id="11" idx="3"/>
          </p:cNvCxnSpPr>
          <p:nvPr/>
        </p:nvCxnSpPr>
        <p:spPr bwMode="auto">
          <a:xfrm rot="16200000" flipV="1">
            <a:off x="2625725" y="2720975"/>
            <a:ext cx="1054100" cy="1276350"/>
          </a:xfrm>
          <a:prstGeom prst="curvedConnector2">
            <a:avLst/>
          </a:prstGeom>
          <a:noFill/>
          <a:ln w="9525" cap="flat" cmpd="sng" algn="ctr">
            <a:solidFill>
              <a:srgbClr val="C00000"/>
            </a:solidFill>
            <a:prstDash val="dash"/>
            <a:round/>
            <a:headEnd type="none" w="med" len="med"/>
            <a:tailEnd type="triangle"/>
          </a:ln>
          <a:effectLst/>
        </p:spPr>
      </p:cxnSp>
      <p:cxnSp>
        <p:nvCxnSpPr>
          <p:cNvPr id="45" name="Straight Arrow Connector 42"/>
          <p:cNvCxnSpPr>
            <a:stCxn id="24" idx="0"/>
            <a:endCxn id="13" idx="3"/>
          </p:cNvCxnSpPr>
          <p:nvPr/>
        </p:nvCxnSpPr>
        <p:spPr bwMode="auto">
          <a:xfrm rot="16200000" flipV="1">
            <a:off x="3019425" y="3114675"/>
            <a:ext cx="1104900" cy="438150"/>
          </a:xfrm>
          <a:prstGeom prst="curvedConnector2">
            <a:avLst/>
          </a:prstGeom>
          <a:noFill/>
          <a:ln w="9525" cap="flat" cmpd="sng" algn="ctr">
            <a:solidFill>
              <a:srgbClr val="C00000"/>
            </a:solidFill>
            <a:prstDash val="dash"/>
            <a:round/>
            <a:headEnd type="none" w="med" len="med"/>
            <a:tailEnd type="triangle"/>
          </a:ln>
          <a:effectLst/>
        </p:spPr>
      </p:cxnSp>
      <p:cxnSp>
        <p:nvCxnSpPr>
          <p:cNvPr id="49" name="Straight Arrow Connector 42"/>
          <p:cNvCxnSpPr>
            <a:endCxn id="10" idx="1"/>
          </p:cNvCxnSpPr>
          <p:nvPr/>
        </p:nvCxnSpPr>
        <p:spPr bwMode="auto">
          <a:xfrm rot="5400000" flipH="1" flipV="1">
            <a:off x="3413825" y="3046494"/>
            <a:ext cx="1154301" cy="400050"/>
          </a:xfrm>
          <a:prstGeom prst="curvedConnector2">
            <a:avLst/>
          </a:prstGeom>
          <a:noFill/>
          <a:ln w="9525" cap="flat" cmpd="sng" algn="ctr">
            <a:solidFill>
              <a:srgbClr val="C00000"/>
            </a:solidFill>
            <a:prstDash val="dash"/>
            <a:round/>
            <a:headEnd type="none" w="med" len="med"/>
            <a:tailEnd type="triangle"/>
          </a:ln>
          <a:effectLst/>
        </p:spPr>
      </p:cxnSp>
      <p:cxnSp>
        <p:nvCxnSpPr>
          <p:cNvPr id="52" name="Straight Arrow Connector 42"/>
          <p:cNvCxnSpPr>
            <a:stCxn id="24" idx="0"/>
            <a:endCxn id="7" idx="1"/>
          </p:cNvCxnSpPr>
          <p:nvPr/>
        </p:nvCxnSpPr>
        <p:spPr bwMode="auto">
          <a:xfrm rot="5400000" flipH="1" flipV="1">
            <a:off x="4987925" y="1939925"/>
            <a:ext cx="749300" cy="3143250"/>
          </a:xfrm>
          <a:prstGeom prst="curvedConnector2">
            <a:avLst/>
          </a:prstGeom>
          <a:noFill/>
          <a:ln w="9525" cap="flat" cmpd="sng" algn="ctr">
            <a:solidFill>
              <a:srgbClr val="C00000"/>
            </a:solidFill>
            <a:prstDash val="dash"/>
            <a:round/>
            <a:headEnd type="none" w="med" len="med"/>
            <a:tailEnd type="triangle"/>
          </a:ln>
          <a:effectLst/>
        </p:spPr>
      </p:cxnSp>
      <p:cxnSp>
        <p:nvCxnSpPr>
          <p:cNvPr id="55" name="Straight Arrow Connector 42"/>
          <p:cNvCxnSpPr>
            <a:stCxn id="24" idx="0"/>
          </p:cNvCxnSpPr>
          <p:nvPr/>
        </p:nvCxnSpPr>
        <p:spPr bwMode="auto">
          <a:xfrm rot="5400000" flipH="1" flipV="1">
            <a:off x="4967883" y="2453283"/>
            <a:ext cx="255984" cy="2609850"/>
          </a:xfrm>
          <a:prstGeom prst="curvedConnector2">
            <a:avLst/>
          </a:prstGeom>
          <a:noFill/>
          <a:ln w="9525" cap="flat" cmpd="sng" algn="ctr">
            <a:solidFill>
              <a:srgbClr val="C00000"/>
            </a:solidFill>
            <a:prstDash val="dash"/>
            <a:round/>
            <a:headEnd type="none" w="med" len="med"/>
            <a:tailEnd type="triangle"/>
          </a:ln>
          <a:effectLst/>
        </p:spPr>
      </p:cxnSp>
      <p:cxnSp>
        <p:nvCxnSpPr>
          <p:cNvPr id="58" name="Straight Arrow Connector 42"/>
          <p:cNvCxnSpPr>
            <a:stCxn id="24" idx="0"/>
            <a:endCxn id="8" idx="0"/>
          </p:cNvCxnSpPr>
          <p:nvPr/>
        </p:nvCxnSpPr>
        <p:spPr bwMode="auto">
          <a:xfrm rot="16200000" flipH="1" flipV="1">
            <a:off x="3532947" y="3831397"/>
            <a:ext cx="203200" cy="312806"/>
          </a:xfrm>
          <a:prstGeom prst="curvedConnector3">
            <a:avLst>
              <a:gd name="adj1" fmla="val -112500"/>
            </a:avLst>
          </a:prstGeom>
          <a:noFill/>
          <a:ln w="9525" cap="flat" cmpd="sng" algn="ctr">
            <a:solidFill>
              <a:srgbClr val="C00000"/>
            </a:solidFill>
            <a:prstDash val="dash"/>
            <a:round/>
            <a:headEnd type="none" w="med" len="med"/>
            <a:tailEnd type="triangle"/>
          </a:ln>
          <a:effectLst/>
        </p:spPr>
      </p:cxnSp>
      <p:grpSp>
        <p:nvGrpSpPr>
          <p:cNvPr id="63" name="Group 62"/>
          <p:cNvGrpSpPr/>
          <p:nvPr/>
        </p:nvGrpSpPr>
        <p:grpSpPr>
          <a:xfrm>
            <a:off x="3784600" y="5410200"/>
            <a:ext cx="1473200" cy="990600"/>
            <a:chOff x="762000" y="4953000"/>
            <a:chExt cx="1473200" cy="1524000"/>
          </a:xfrm>
        </p:grpSpPr>
        <p:sp>
          <p:nvSpPr>
            <p:cNvPr id="64" name="Flowchart: Magnetic Disk 63"/>
            <p:cNvSpPr/>
            <p:nvPr/>
          </p:nvSpPr>
          <p:spPr bwMode="auto">
            <a:xfrm>
              <a:off x="762000" y="4953000"/>
              <a:ext cx="1473200" cy="1524000"/>
            </a:xfrm>
            <a:prstGeom prst="flowChartMagneticDisk">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ts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charset="0"/>
              </a:endParaRPr>
            </a:p>
          </p:txBody>
        </p:sp>
        <p:sp>
          <p:nvSpPr>
            <p:cNvPr id="65" name="Rounded Rectangle 64"/>
            <p:cNvSpPr/>
            <p:nvPr/>
          </p:nvSpPr>
          <p:spPr bwMode="auto">
            <a:xfrm>
              <a:off x="904257" y="5656385"/>
              <a:ext cx="1170076" cy="577351"/>
            </a:xfrm>
            <a:prstGeom prst="roundRect">
              <a:avLst/>
            </a:prstGeom>
            <a:solidFill>
              <a:srgbClr val="00B0F0"/>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r>
                <a:rPr lang="en-US" dirty="0" smtClean="0"/>
                <a:t>Data</a:t>
              </a:r>
              <a:endParaRPr lang="en-US" dirty="0"/>
            </a:p>
          </p:txBody>
        </p:sp>
      </p:grpSp>
      <p:sp>
        <p:nvSpPr>
          <p:cNvPr id="62" name="Down Arrow 61"/>
          <p:cNvSpPr/>
          <p:nvPr/>
        </p:nvSpPr>
        <p:spPr bwMode="auto">
          <a:xfrm>
            <a:off x="4394200" y="5257800"/>
            <a:ext cx="279400" cy="362204"/>
          </a:xfrm>
          <a:prstGeom prst="downArrow">
            <a:avLst/>
          </a:prstGeom>
          <a:ln>
            <a:solidFill>
              <a:srgbClr val="0070C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spAutoFit/>
          </a:bodyPr>
          <a:lstStyle/>
          <a:p>
            <a:pPr marL="342900" marR="0" indent="-342900" algn="l" defTabSz="914400" rtl="0" eaLnBrk="1" fontAlgn="base" latinLnBrk="0" hangingPunct="1">
              <a:lnSpc>
                <a:spcPct val="100000"/>
              </a:lnSpc>
              <a:spcBef>
                <a:spcPct val="5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768104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8"/>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9"/>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13"/>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500"/>
                                        <p:tgtEl>
                                          <p:spTgt spid="14"/>
                                        </p:tgtEl>
                                      </p:cBhvr>
                                    </p:animEffect>
                                  </p:childTnLst>
                                </p:cTn>
                              </p:par>
                              <p:par>
                                <p:cTn id="29" presetID="10" presetClass="entr" presetSubtype="0"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500"/>
                                        <p:tgtEl>
                                          <p:spTgt spid="17"/>
                                        </p:tgtEl>
                                      </p:cBhvr>
                                    </p:animEffect>
                                  </p:childTnLst>
                                </p:cTn>
                              </p:par>
                              <p:par>
                                <p:cTn id="32" presetID="10" presetClass="entr" presetSubtype="0" fill="hold" nodeType="with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fade">
                                      <p:cBhvr>
                                        <p:cTn id="34" dur="500"/>
                                        <p:tgtEl>
                                          <p:spTgt spid="20"/>
                                        </p:tgtEl>
                                      </p:cBhvr>
                                    </p:animEffect>
                                  </p:childTnLst>
                                </p:cTn>
                              </p:par>
                              <p:par>
                                <p:cTn id="35" presetID="10" presetClass="entr" presetSubtype="0" fill="hold" nodeType="with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500"/>
                                        <p:tgtEl>
                                          <p:spTgt spid="23"/>
                                        </p:tgtEl>
                                      </p:cBhvr>
                                    </p:animEffect>
                                  </p:childTnLst>
                                </p:cTn>
                              </p:par>
                              <p:par>
                                <p:cTn id="38" presetID="10" presetClass="entr" presetSubtype="0" fill="hold" nodeType="with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fade">
                                      <p:cBhvr>
                                        <p:cTn id="40" dur="500"/>
                                        <p:tgtEl>
                                          <p:spTgt spid="26"/>
                                        </p:tgtEl>
                                      </p:cBhvr>
                                    </p:animEffect>
                                  </p:childTnLst>
                                </p:cTn>
                              </p:par>
                              <p:par>
                                <p:cTn id="41" presetID="10" presetClass="entr" presetSubtype="0" fill="hold" nodeType="withEffect">
                                  <p:stCondLst>
                                    <p:cond delay="0"/>
                                  </p:stCondLst>
                                  <p:childTnLst>
                                    <p:set>
                                      <p:cBhvr>
                                        <p:cTn id="42" dur="1" fill="hold">
                                          <p:stCondLst>
                                            <p:cond delay="0"/>
                                          </p:stCondLst>
                                        </p:cTn>
                                        <p:tgtEl>
                                          <p:spTgt spid="29"/>
                                        </p:tgtEl>
                                        <p:attrNameLst>
                                          <p:attrName>style.visibility</p:attrName>
                                        </p:attrNameLst>
                                      </p:cBhvr>
                                      <p:to>
                                        <p:strVal val="visible"/>
                                      </p:to>
                                    </p:set>
                                    <p:animEffect transition="in" filter="fade">
                                      <p:cBhvr>
                                        <p:cTn id="43" dur="500"/>
                                        <p:tgtEl>
                                          <p:spTgt spid="29"/>
                                        </p:tgtEl>
                                      </p:cBhvr>
                                    </p:animEffect>
                                  </p:childTnLst>
                                </p:cTn>
                              </p:par>
                              <p:par>
                                <p:cTn id="44" presetID="10" presetClass="entr" presetSubtype="0" fill="hold" nodeType="withEffect">
                                  <p:stCondLst>
                                    <p:cond delay="0"/>
                                  </p:stCondLst>
                                  <p:childTnLst>
                                    <p:set>
                                      <p:cBhvr>
                                        <p:cTn id="45" dur="1" fill="hold">
                                          <p:stCondLst>
                                            <p:cond delay="0"/>
                                          </p:stCondLst>
                                        </p:cTn>
                                        <p:tgtEl>
                                          <p:spTgt spid="32"/>
                                        </p:tgtEl>
                                        <p:attrNameLst>
                                          <p:attrName>style.visibility</p:attrName>
                                        </p:attrNameLst>
                                      </p:cBhvr>
                                      <p:to>
                                        <p:strVal val="visible"/>
                                      </p:to>
                                    </p:set>
                                    <p:animEffect transition="in" filter="fade">
                                      <p:cBhvr>
                                        <p:cTn id="46" dur="500"/>
                                        <p:tgtEl>
                                          <p:spTgt spid="32"/>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fade">
                                      <p:cBhvr>
                                        <p:cTn id="51" dur="500"/>
                                        <p:tgtEl>
                                          <p:spTgt spid="38"/>
                                        </p:tgtEl>
                                      </p:cBhvr>
                                    </p:animEffect>
                                  </p:childTnLst>
                                </p:cTn>
                              </p:par>
                              <p:par>
                                <p:cTn id="52" presetID="10" presetClass="entr" presetSubtype="0" fill="hold" nodeType="withEffect">
                                  <p:stCondLst>
                                    <p:cond delay="0"/>
                                  </p:stCondLst>
                                  <p:childTnLst>
                                    <p:set>
                                      <p:cBhvr>
                                        <p:cTn id="53" dur="1" fill="hold">
                                          <p:stCondLst>
                                            <p:cond delay="0"/>
                                          </p:stCondLst>
                                        </p:cTn>
                                        <p:tgtEl>
                                          <p:spTgt spid="37"/>
                                        </p:tgtEl>
                                        <p:attrNameLst>
                                          <p:attrName>style.visibility</p:attrName>
                                        </p:attrNameLst>
                                      </p:cBhvr>
                                      <p:to>
                                        <p:strVal val="visible"/>
                                      </p:to>
                                    </p:set>
                                    <p:animEffect transition="in" filter="fade">
                                      <p:cBhvr>
                                        <p:cTn id="54" dur="500"/>
                                        <p:tgtEl>
                                          <p:spTgt spid="37"/>
                                        </p:tgtEl>
                                      </p:cBhvr>
                                    </p:animEffect>
                                  </p:childTnLst>
                                </p:cTn>
                              </p:par>
                              <p:par>
                                <p:cTn id="55" presetID="10" presetClass="entr" presetSubtype="0" fill="hold" nodeType="withEffect">
                                  <p:stCondLst>
                                    <p:cond delay="0"/>
                                  </p:stCondLst>
                                  <p:childTnLst>
                                    <p:set>
                                      <p:cBhvr>
                                        <p:cTn id="56" dur="1" fill="hold">
                                          <p:stCondLst>
                                            <p:cond delay="0"/>
                                          </p:stCondLst>
                                        </p:cTn>
                                        <p:tgtEl>
                                          <p:spTgt spid="36"/>
                                        </p:tgtEl>
                                        <p:attrNameLst>
                                          <p:attrName>style.visibility</p:attrName>
                                        </p:attrNameLst>
                                      </p:cBhvr>
                                      <p:to>
                                        <p:strVal val="visible"/>
                                      </p:to>
                                    </p:set>
                                    <p:animEffect transition="in" filter="fade">
                                      <p:cBhvr>
                                        <p:cTn id="57" dur="500"/>
                                        <p:tgtEl>
                                          <p:spTgt spid="36"/>
                                        </p:tgtEl>
                                      </p:cBhvr>
                                    </p:animEffect>
                                  </p:childTnLst>
                                </p:cTn>
                              </p:par>
                            </p:childTnLst>
                          </p:cTn>
                        </p:par>
                      </p:childTnLst>
                    </p:cTn>
                  </p:par>
                  <p:par>
                    <p:cTn id="58" fill="hold">
                      <p:stCondLst>
                        <p:cond delay="indefinite"/>
                      </p:stCondLst>
                      <p:childTnLst>
                        <p:par>
                          <p:cTn id="59" fill="hold">
                            <p:stCondLst>
                              <p:cond delay="0"/>
                            </p:stCondLst>
                            <p:childTnLst>
                              <p:par>
                                <p:cTn id="60" presetID="26" presetClass="emph" presetSubtype="0" fill="hold" nodeType="clickEffect">
                                  <p:stCondLst>
                                    <p:cond delay="0"/>
                                  </p:stCondLst>
                                  <p:childTnLst>
                                    <p:animEffect transition="out" filter="fade">
                                      <p:cBhvr>
                                        <p:cTn id="61" dur="2000" tmFilter="0, 0; .2, .5; .8, .5; 1, 0"/>
                                        <p:tgtEl>
                                          <p:spTgt spid="38"/>
                                        </p:tgtEl>
                                      </p:cBhvr>
                                    </p:animEffect>
                                    <p:animScale>
                                      <p:cBhvr>
                                        <p:cTn id="62" dur="1000" autoRev="1" fill="hold"/>
                                        <p:tgtEl>
                                          <p:spTgt spid="38"/>
                                        </p:tgtEl>
                                      </p:cBhvr>
                                      <p:by x="105000" y="105000"/>
                                    </p:animScale>
                                  </p:childTnLst>
                                </p:cTn>
                              </p:par>
                              <p:par>
                                <p:cTn id="63" presetID="22" presetClass="entr" presetSubtype="4" fill="hold" nodeType="with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down)">
                                      <p:cBhvr>
                                        <p:cTn id="65" dur="500"/>
                                        <p:tgtEl>
                                          <p:spTgt spid="39"/>
                                        </p:tgtEl>
                                      </p:cBhvr>
                                    </p:animEffect>
                                  </p:childTnLst>
                                </p:cTn>
                              </p:par>
                              <p:par>
                                <p:cTn id="66" presetID="22" presetClass="entr" presetSubtype="4" fill="hold" nodeType="withEffect">
                                  <p:stCondLst>
                                    <p:cond delay="0"/>
                                  </p:stCondLst>
                                  <p:childTnLst>
                                    <p:set>
                                      <p:cBhvr>
                                        <p:cTn id="67" dur="1" fill="hold">
                                          <p:stCondLst>
                                            <p:cond delay="0"/>
                                          </p:stCondLst>
                                        </p:cTn>
                                        <p:tgtEl>
                                          <p:spTgt spid="42"/>
                                        </p:tgtEl>
                                        <p:attrNameLst>
                                          <p:attrName>style.visibility</p:attrName>
                                        </p:attrNameLst>
                                      </p:cBhvr>
                                      <p:to>
                                        <p:strVal val="visible"/>
                                      </p:to>
                                    </p:set>
                                    <p:animEffect transition="in" filter="wipe(down)">
                                      <p:cBhvr>
                                        <p:cTn id="68" dur="500"/>
                                        <p:tgtEl>
                                          <p:spTgt spid="42"/>
                                        </p:tgtEl>
                                      </p:cBhvr>
                                    </p:animEffect>
                                  </p:childTnLst>
                                </p:cTn>
                              </p:par>
                              <p:par>
                                <p:cTn id="69" presetID="22" presetClass="entr" presetSubtype="4" fill="hold" nodeType="withEffect">
                                  <p:stCondLst>
                                    <p:cond delay="0"/>
                                  </p:stCondLst>
                                  <p:childTnLst>
                                    <p:set>
                                      <p:cBhvr>
                                        <p:cTn id="70" dur="1" fill="hold">
                                          <p:stCondLst>
                                            <p:cond delay="0"/>
                                          </p:stCondLst>
                                        </p:cTn>
                                        <p:tgtEl>
                                          <p:spTgt spid="45"/>
                                        </p:tgtEl>
                                        <p:attrNameLst>
                                          <p:attrName>style.visibility</p:attrName>
                                        </p:attrNameLst>
                                      </p:cBhvr>
                                      <p:to>
                                        <p:strVal val="visible"/>
                                      </p:to>
                                    </p:set>
                                    <p:animEffect transition="in" filter="wipe(down)">
                                      <p:cBhvr>
                                        <p:cTn id="71" dur="500"/>
                                        <p:tgtEl>
                                          <p:spTgt spid="45"/>
                                        </p:tgtEl>
                                      </p:cBhvr>
                                    </p:animEffect>
                                  </p:childTnLst>
                                </p:cTn>
                              </p:par>
                              <p:par>
                                <p:cTn id="72" presetID="22" presetClass="entr" presetSubtype="4" fill="hold" nodeType="withEffect">
                                  <p:stCondLst>
                                    <p:cond delay="0"/>
                                  </p:stCondLst>
                                  <p:childTnLst>
                                    <p:set>
                                      <p:cBhvr>
                                        <p:cTn id="73" dur="1" fill="hold">
                                          <p:stCondLst>
                                            <p:cond delay="0"/>
                                          </p:stCondLst>
                                        </p:cTn>
                                        <p:tgtEl>
                                          <p:spTgt spid="49"/>
                                        </p:tgtEl>
                                        <p:attrNameLst>
                                          <p:attrName>style.visibility</p:attrName>
                                        </p:attrNameLst>
                                      </p:cBhvr>
                                      <p:to>
                                        <p:strVal val="visible"/>
                                      </p:to>
                                    </p:set>
                                    <p:animEffect transition="in" filter="wipe(down)">
                                      <p:cBhvr>
                                        <p:cTn id="74" dur="500"/>
                                        <p:tgtEl>
                                          <p:spTgt spid="49"/>
                                        </p:tgtEl>
                                      </p:cBhvr>
                                    </p:animEffect>
                                  </p:childTnLst>
                                </p:cTn>
                              </p:par>
                              <p:par>
                                <p:cTn id="75" presetID="22" presetClass="entr" presetSubtype="4" fill="hold" nodeType="withEffect">
                                  <p:stCondLst>
                                    <p:cond delay="0"/>
                                  </p:stCondLst>
                                  <p:childTnLst>
                                    <p:set>
                                      <p:cBhvr>
                                        <p:cTn id="76" dur="1" fill="hold">
                                          <p:stCondLst>
                                            <p:cond delay="0"/>
                                          </p:stCondLst>
                                        </p:cTn>
                                        <p:tgtEl>
                                          <p:spTgt spid="52"/>
                                        </p:tgtEl>
                                        <p:attrNameLst>
                                          <p:attrName>style.visibility</p:attrName>
                                        </p:attrNameLst>
                                      </p:cBhvr>
                                      <p:to>
                                        <p:strVal val="visible"/>
                                      </p:to>
                                    </p:set>
                                    <p:animEffect transition="in" filter="wipe(down)">
                                      <p:cBhvr>
                                        <p:cTn id="77" dur="500"/>
                                        <p:tgtEl>
                                          <p:spTgt spid="52"/>
                                        </p:tgtEl>
                                      </p:cBhvr>
                                    </p:animEffect>
                                  </p:childTnLst>
                                </p:cTn>
                              </p:par>
                              <p:par>
                                <p:cTn id="78" presetID="22" presetClass="entr" presetSubtype="4" fill="hold" nodeType="withEffect">
                                  <p:stCondLst>
                                    <p:cond delay="0"/>
                                  </p:stCondLst>
                                  <p:childTnLst>
                                    <p:set>
                                      <p:cBhvr>
                                        <p:cTn id="79" dur="1" fill="hold">
                                          <p:stCondLst>
                                            <p:cond delay="0"/>
                                          </p:stCondLst>
                                        </p:cTn>
                                        <p:tgtEl>
                                          <p:spTgt spid="55"/>
                                        </p:tgtEl>
                                        <p:attrNameLst>
                                          <p:attrName>style.visibility</p:attrName>
                                        </p:attrNameLst>
                                      </p:cBhvr>
                                      <p:to>
                                        <p:strVal val="visible"/>
                                      </p:to>
                                    </p:set>
                                    <p:animEffect transition="in" filter="wipe(down)">
                                      <p:cBhvr>
                                        <p:cTn id="80" dur="500"/>
                                        <p:tgtEl>
                                          <p:spTgt spid="55"/>
                                        </p:tgtEl>
                                      </p:cBhvr>
                                    </p:animEffect>
                                  </p:childTnLst>
                                </p:cTn>
                              </p:par>
                              <p:par>
                                <p:cTn id="81" presetID="22" presetClass="entr" presetSubtype="2" fill="hold" nodeType="withEffect">
                                  <p:stCondLst>
                                    <p:cond delay="0"/>
                                  </p:stCondLst>
                                  <p:childTnLst>
                                    <p:set>
                                      <p:cBhvr>
                                        <p:cTn id="82" dur="1" fill="hold">
                                          <p:stCondLst>
                                            <p:cond delay="0"/>
                                          </p:stCondLst>
                                        </p:cTn>
                                        <p:tgtEl>
                                          <p:spTgt spid="58"/>
                                        </p:tgtEl>
                                        <p:attrNameLst>
                                          <p:attrName>style.visibility</p:attrName>
                                        </p:attrNameLst>
                                      </p:cBhvr>
                                      <p:to>
                                        <p:strVal val="visible"/>
                                      </p:to>
                                    </p:set>
                                    <p:animEffect transition="in" filter="wipe(right)">
                                      <p:cBhvr>
                                        <p:cTn id="83" dur="500"/>
                                        <p:tgtEl>
                                          <p:spTgt spid="58"/>
                                        </p:tgtEl>
                                      </p:cBhvr>
                                    </p:animEffect>
                                  </p:childTnLst>
                                </p:cTn>
                              </p:par>
                            </p:childTnLst>
                          </p:cTn>
                        </p:par>
                        <p:par>
                          <p:cTn id="84" fill="hold">
                            <p:stCondLst>
                              <p:cond delay="2000"/>
                            </p:stCondLst>
                            <p:childTnLst>
                              <p:par>
                                <p:cTn id="85" presetID="1" presetClass="exit" presetSubtype="0" fill="hold" nodeType="afterEffect">
                                  <p:stCondLst>
                                    <p:cond delay="0"/>
                                  </p:stCondLst>
                                  <p:childTnLst>
                                    <p:set>
                                      <p:cBhvr>
                                        <p:cTn id="86" dur="1" fill="hold">
                                          <p:stCondLst>
                                            <p:cond delay="0"/>
                                          </p:stCondLst>
                                        </p:cTn>
                                        <p:tgtEl>
                                          <p:spTgt spid="39"/>
                                        </p:tgtEl>
                                        <p:attrNameLst>
                                          <p:attrName>style.visibility</p:attrName>
                                        </p:attrNameLst>
                                      </p:cBhvr>
                                      <p:to>
                                        <p:strVal val="hidden"/>
                                      </p:to>
                                    </p:set>
                                  </p:childTnLst>
                                </p:cTn>
                              </p:par>
                              <p:par>
                                <p:cTn id="87" presetID="1" presetClass="exit" presetSubtype="0" fill="hold" nodeType="withEffect">
                                  <p:stCondLst>
                                    <p:cond delay="0"/>
                                  </p:stCondLst>
                                  <p:childTnLst>
                                    <p:set>
                                      <p:cBhvr>
                                        <p:cTn id="88" dur="1" fill="hold">
                                          <p:stCondLst>
                                            <p:cond delay="0"/>
                                          </p:stCondLst>
                                        </p:cTn>
                                        <p:tgtEl>
                                          <p:spTgt spid="42"/>
                                        </p:tgtEl>
                                        <p:attrNameLst>
                                          <p:attrName>style.visibility</p:attrName>
                                        </p:attrNameLst>
                                      </p:cBhvr>
                                      <p:to>
                                        <p:strVal val="hidden"/>
                                      </p:to>
                                    </p:set>
                                  </p:childTnLst>
                                </p:cTn>
                              </p:par>
                              <p:par>
                                <p:cTn id="89" presetID="1" presetClass="exit" presetSubtype="0" fill="hold" nodeType="withEffect">
                                  <p:stCondLst>
                                    <p:cond delay="0"/>
                                  </p:stCondLst>
                                  <p:childTnLst>
                                    <p:set>
                                      <p:cBhvr>
                                        <p:cTn id="90" dur="1" fill="hold">
                                          <p:stCondLst>
                                            <p:cond delay="0"/>
                                          </p:stCondLst>
                                        </p:cTn>
                                        <p:tgtEl>
                                          <p:spTgt spid="45"/>
                                        </p:tgtEl>
                                        <p:attrNameLst>
                                          <p:attrName>style.visibility</p:attrName>
                                        </p:attrNameLst>
                                      </p:cBhvr>
                                      <p:to>
                                        <p:strVal val="hidden"/>
                                      </p:to>
                                    </p:set>
                                  </p:childTnLst>
                                </p:cTn>
                              </p:par>
                              <p:par>
                                <p:cTn id="91" presetID="1" presetClass="exit" presetSubtype="0" fill="hold" nodeType="withEffect">
                                  <p:stCondLst>
                                    <p:cond delay="0"/>
                                  </p:stCondLst>
                                  <p:childTnLst>
                                    <p:set>
                                      <p:cBhvr>
                                        <p:cTn id="92" dur="1" fill="hold">
                                          <p:stCondLst>
                                            <p:cond delay="0"/>
                                          </p:stCondLst>
                                        </p:cTn>
                                        <p:tgtEl>
                                          <p:spTgt spid="49"/>
                                        </p:tgtEl>
                                        <p:attrNameLst>
                                          <p:attrName>style.visibility</p:attrName>
                                        </p:attrNameLst>
                                      </p:cBhvr>
                                      <p:to>
                                        <p:strVal val="hidden"/>
                                      </p:to>
                                    </p:set>
                                  </p:childTnLst>
                                </p:cTn>
                              </p:par>
                              <p:par>
                                <p:cTn id="93" presetID="1" presetClass="exit" presetSubtype="0" fill="hold" nodeType="withEffect">
                                  <p:stCondLst>
                                    <p:cond delay="0"/>
                                  </p:stCondLst>
                                  <p:childTnLst>
                                    <p:set>
                                      <p:cBhvr>
                                        <p:cTn id="94" dur="1" fill="hold">
                                          <p:stCondLst>
                                            <p:cond delay="0"/>
                                          </p:stCondLst>
                                        </p:cTn>
                                        <p:tgtEl>
                                          <p:spTgt spid="52"/>
                                        </p:tgtEl>
                                        <p:attrNameLst>
                                          <p:attrName>style.visibility</p:attrName>
                                        </p:attrNameLst>
                                      </p:cBhvr>
                                      <p:to>
                                        <p:strVal val="hidden"/>
                                      </p:to>
                                    </p:set>
                                  </p:childTnLst>
                                </p:cTn>
                              </p:par>
                              <p:par>
                                <p:cTn id="95" presetID="1" presetClass="exit" presetSubtype="0" fill="hold" nodeType="withEffect">
                                  <p:stCondLst>
                                    <p:cond delay="0"/>
                                  </p:stCondLst>
                                  <p:childTnLst>
                                    <p:set>
                                      <p:cBhvr>
                                        <p:cTn id="96" dur="1" fill="hold">
                                          <p:stCondLst>
                                            <p:cond delay="0"/>
                                          </p:stCondLst>
                                        </p:cTn>
                                        <p:tgtEl>
                                          <p:spTgt spid="55"/>
                                        </p:tgtEl>
                                        <p:attrNameLst>
                                          <p:attrName>style.visibility</p:attrName>
                                        </p:attrNameLst>
                                      </p:cBhvr>
                                      <p:to>
                                        <p:strVal val="hidden"/>
                                      </p:to>
                                    </p:set>
                                  </p:childTnLst>
                                </p:cTn>
                              </p:par>
                              <p:par>
                                <p:cTn id="97" presetID="1" presetClass="exit" presetSubtype="0" fill="hold" nodeType="withEffect">
                                  <p:stCondLst>
                                    <p:cond delay="0"/>
                                  </p:stCondLst>
                                  <p:childTnLst>
                                    <p:set>
                                      <p:cBhvr>
                                        <p:cTn id="98" dur="1" fill="hold">
                                          <p:stCondLst>
                                            <p:cond delay="0"/>
                                          </p:stCondLst>
                                        </p:cTn>
                                        <p:tgtEl>
                                          <p:spTgt spid="58"/>
                                        </p:tgtEl>
                                        <p:attrNameLst>
                                          <p:attrName>style.visibility</p:attrName>
                                        </p:attrNameLst>
                                      </p:cBhvr>
                                      <p:to>
                                        <p:strVal val="hidden"/>
                                      </p:to>
                                    </p:set>
                                  </p:childTnLst>
                                </p:cTn>
                              </p:par>
                              <p:par>
                                <p:cTn id="99" presetID="1" presetClass="exit" presetSubtype="0" fill="hold" nodeType="withEffect">
                                  <p:stCondLst>
                                    <p:cond delay="0"/>
                                  </p:stCondLst>
                                  <p:childTnLst>
                                    <p:set>
                                      <p:cBhvr>
                                        <p:cTn id="100" dur="1" fill="hold">
                                          <p:stCondLst>
                                            <p:cond delay="0"/>
                                          </p:stCondLst>
                                        </p:cTn>
                                        <p:tgtEl>
                                          <p:spTgt spid="38"/>
                                        </p:tgtEl>
                                        <p:attrNameLst>
                                          <p:attrName>style.visibility</p:attrName>
                                        </p:attrNameLst>
                                      </p:cBhvr>
                                      <p:to>
                                        <p:strVal val="hidden"/>
                                      </p:to>
                                    </p:set>
                                  </p:childTnLst>
                                </p:cTn>
                              </p:par>
                            </p:childTnLst>
                          </p:cTn>
                        </p:par>
                      </p:childTnLst>
                    </p:cTn>
                  </p:par>
                  <p:par>
                    <p:cTn id="101" fill="hold">
                      <p:stCondLst>
                        <p:cond delay="indefinite"/>
                      </p:stCondLst>
                      <p:childTnLst>
                        <p:par>
                          <p:cTn id="102" fill="hold">
                            <p:stCondLst>
                              <p:cond delay="0"/>
                            </p:stCondLst>
                            <p:childTnLst>
                              <p:par>
                                <p:cTn id="103" presetID="10" presetClass="entr" presetSubtype="0" fill="hold" nodeType="clickEffect">
                                  <p:stCondLst>
                                    <p:cond delay="0"/>
                                  </p:stCondLst>
                                  <p:childTnLst>
                                    <p:set>
                                      <p:cBhvr>
                                        <p:cTn id="104" dur="1" fill="hold">
                                          <p:stCondLst>
                                            <p:cond delay="0"/>
                                          </p:stCondLst>
                                        </p:cTn>
                                        <p:tgtEl>
                                          <p:spTgt spid="63"/>
                                        </p:tgtEl>
                                        <p:attrNameLst>
                                          <p:attrName>style.visibility</p:attrName>
                                        </p:attrNameLst>
                                      </p:cBhvr>
                                      <p:to>
                                        <p:strVal val="visible"/>
                                      </p:to>
                                    </p:set>
                                    <p:animEffect transition="in" filter="fade">
                                      <p:cBhvr>
                                        <p:cTn id="105" dur="500"/>
                                        <p:tgtEl>
                                          <p:spTgt spid="63"/>
                                        </p:tgtEl>
                                      </p:cBhvr>
                                    </p:animEffect>
                                  </p:childTnLst>
                                </p:cTn>
                              </p:par>
                            </p:childTnLst>
                          </p:cTn>
                        </p:par>
                        <p:par>
                          <p:cTn id="106" fill="hold">
                            <p:stCondLst>
                              <p:cond delay="500"/>
                            </p:stCondLst>
                            <p:childTnLst>
                              <p:par>
                                <p:cTn id="107" presetID="22" presetClass="entr" presetSubtype="1" fill="hold" grpId="0" nodeType="afterEffect">
                                  <p:stCondLst>
                                    <p:cond delay="0"/>
                                  </p:stCondLst>
                                  <p:childTnLst>
                                    <p:set>
                                      <p:cBhvr>
                                        <p:cTn id="108" dur="1" fill="hold">
                                          <p:stCondLst>
                                            <p:cond delay="0"/>
                                          </p:stCondLst>
                                        </p:cTn>
                                        <p:tgtEl>
                                          <p:spTgt spid="62"/>
                                        </p:tgtEl>
                                        <p:attrNameLst>
                                          <p:attrName>style.visibility</p:attrName>
                                        </p:attrNameLst>
                                      </p:cBhvr>
                                      <p:to>
                                        <p:strVal val="visible"/>
                                      </p:to>
                                    </p:set>
                                    <p:animEffect transition="in" filter="wipe(up)">
                                      <p:cBhvr>
                                        <p:cTn id="109" dur="500"/>
                                        <p:tgtEl>
                                          <p:spTgt spid="62"/>
                                        </p:tgtEl>
                                      </p:cBhvr>
                                    </p:animEffect>
                                  </p:childTnLst>
                                </p:cTn>
                              </p:par>
                            </p:childTnLst>
                          </p:cTn>
                        </p:par>
                      </p:childTnLst>
                    </p:cTn>
                  </p:par>
                  <p:par>
                    <p:cTn id="110" fill="hold">
                      <p:stCondLst>
                        <p:cond delay="indefinite"/>
                      </p:stCondLst>
                      <p:childTnLst>
                        <p:par>
                          <p:cTn id="111" fill="hold">
                            <p:stCondLst>
                              <p:cond delay="0"/>
                            </p:stCondLst>
                            <p:childTnLst>
                              <p:par>
                                <p:cTn id="112" presetID="26" presetClass="emph" presetSubtype="0" fill="hold" nodeType="clickEffect">
                                  <p:stCondLst>
                                    <p:cond delay="0"/>
                                  </p:stCondLst>
                                  <p:childTnLst>
                                    <p:animEffect transition="out" filter="fade">
                                      <p:cBhvr>
                                        <p:cTn id="113" dur="500" tmFilter="0, 0; .2, .5; .8, .5; 1, 0"/>
                                        <p:tgtEl>
                                          <p:spTgt spid="7"/>
                                        </p:tgtEl>
                                      </p:cBhvr>
                                    </p:animEffect>
                                    <p:animScale>
                                      <p:cBhvr>
                                        <p:cTn id="114" dur="250" autoRev="1" fill="hold"/>
                                        <p:tgtEl>
                                          <p:spTgt spid="7"/>
                                        </p:tgtEl>
                                      </p:cBhvr>
                                      <p:by x="105000" y="105000"/>
                                    </p:animScale>
                                  </p:childTnLst>
                                </p:cTn>
                              </p:par>
                              <p:par>
                                <p:cTn id="115" presetID="26" presetClass="emph" presetSubtype="0" fill="hold" nodeType="withEffect">
                                  <p:stCondLst>
                                    <p:cond delay="0"/>
                                  </p:stCondLst>
                                  <p:childTnLst>
                                    <p:animEffect transition="out" filter="fade">
                                      <p:cBhvr>
                                        <p:cTn id="116" dur="500" tmFilter="0, 0; .2, .5; .8, .5; 1, 0"/>
                                        <p:tgtEl>
                                          <p:spTgt spid="8"/>
                                        </p:tgtEl>
                                      </p:cBhvr>
                                    </p:animEffect>
                                    <p:animScale>
                                      <p:cBhvr>
                                        <p:cTn id="117" dur="250" autoRev="1" fill="hold"/>
                                        <p:tgtEl>
                                          <p:spTgt spid="8"/>
                                        </p:tgtEl>
                                      </p:cBhvr>
                                      <p:by x="105000" y="105000"/>
                                    </p:animScale>
                                  </p:childTnLst>
                                </p:cTn>
                              </p:par>
                              <p:par>
                                <p:cTn id="118" presetID="26" presetClass="emph" presetSubtype="0" fill="hold" nodeType="withEffect">
                                  <p:stCondLst>
                                    <p:cond delay="0"/>
                                  </p:stCondLst>
                                  <p:childTnLst>
                                    <p:animEffect transition="out" filter="fade">
                                      <p:cBhvr>
                                        <p:cTn id="119" dur="500" tmFilter="0, 0; .2, .5; .8, .5; 1, 0"/>
                                        <p:tgtEl>
                                          <p:spTgt spid="9"/>
                                        </p:tgtEl>
                                      </p:cBhvr>
                                    </p:animEffect>
                                    <p:animScale>
                                      <p:cBhvr>
                                        <p:cTn id="120" dur="250" autoRev="1" fill="hold"/>
                                        <p:tgtEl>
                                          <p:spTgt spid="9"/>
                                        </p:tgtEl>
                                      </p:cBhvr>
                                      <p:by x="105000" y="105000"/>
                                    </p:animScale>
                                  </p:childTnLst>
                                </p:cTn>
                              </p:par>
                              <p:par>
                                <p:cTn id="121" presetID="26" presetClass="emph" presetSubtype="0" fill="hold" nodeType="withEffect">
                                  <p:stCondLst>
                                    <p:cond delay="0"/>
                                  </p:stCondLst>
                                  <p:childTnLst>
                                    <p:animEffect transition="out" filter="fade">
                                      <p:cBhvr>
                                        <p:cTn id="122" dur="500" tmFilter="0, 0; .2, .5; .8, .5; 1, 0"/>
                                        <p:tgtEl>
                                          <p:spTgt spid="10"/>
                                        </p:tgtEl>
                                      </p:cBhvr>
                                    </p:animEffect>
                                    <p:animScale>
                                      <p:cBhvr>
                                        <p:cTn id="123" dur="250" autoRev="1" fill="hold"/>
                                        <p:tgtEl>
                                          <p:spTgt spid="10"/>
                                        </p:tgtEl>
                                      </p:cBhvr>
                                      <p:by x="105000" y="105000"/>
                                    </p:animScale>
                                  </p:childTnLst>
                                </p:cTn>
                              </p:par>
                              <p:par>
                                <p:cTn id="124" presetID="26" presetClass="emph" presetSubtype="0" fill="hold" nodeType="withEffect">
                                  <p:stCondLst>
                                    <p:cond delay="0"/>
                                  </p:stCondLst>
                                  <p:childTnLst>
                                    <p:animEffect transition="out" filter="fade">
                                      <p:cBhvr>
                                        <p:cTn id="125" dur="500" tmFilter="0, 0; .2, .5; .8, .5; 1, 0"/>
                                        <p:tgtEl>
                                          <p:spTgt spid="11"/>
                                        </p:tgtEl>
                                      </p:cBhvr>
                                    </p:animEffect>
                                    <p:animScale>
                                      <p:cBhvr>
                                        <p:cTn id="126" dur="250" autoRev="1" fill="hold"/>
                                        <p:tgtEl>
                                          <p:spTgt spid="11"/>
                                        </p:tgtEl>
                                      </p:cBhvr>
                                      <p:by x="105000" y="105000"/>
                                    </p:animScale>
                                  </p:childTnLst>
                                </p:cTn>
                              </p:par>
                              <p:par>
                                <p:cTn id="127" presetID="26" presetClass="emph" presetSubtype="0" fill="hold" nodeType="withEffect">
                                  <p:stCondLst>
                                    <p:cond delay="0"/>
                                  </p:stCondLst>
                                  <p:childTnLst>
                                    <p:animEffect transition="out" filter="fade">
                                      <p:cBhvr>
                                        <p:cTn id="128" dur="500" tmFilter="0, 0; .2, .5; .8, .5; 1, 0"/>
                                        <p:tgtEl>
                                          <p:spTgt spid="12"/>
                                        </p:tgtEl>
                                      </p:cBhvr>
                                    </p:animEffect>
                                    <p:animScale>
                                      <p:cBhvr>
                                        <p:cTn id="129" dur="250" autoRev="1" fill="hold"/>
                                        <p:tgtEl>
                                          <p:spTgt spid="12"/>
                                        </p:tgtEl>
                                      </p:cBhvr>
                                      <p:by x="105000" y="105000"/>
                                    </p:animScale>
                                  </p:childTnLst>
                                </p:cTn>
                              </p:par>
                              <p:par>
                                <p:cTn id="130" presetID="26" presetClass="emph" presetSubtype="0" fill="hold" nodeType="withEffect">
                                  <p:stCondLst>
                                    <p:cond delay="0"/>
                                  </p:stCondLst>
                                  <p:childTnLst>
                                    <p:animEffect transition="out" filter="fade">
                                      <p:cBhvr>
                                        <p:cTn id="131" dur="500" tmFilter="0, 0; .2, .5; .8, .5; 1, 0"/>
                                        <p:tgtEl>
                                          <p:spTgt spid="13"/>
                                        </p:tgtEl>
                                      </p:cBhvr>
                                    </p:animEffect>
                                    <p:animScale>
                                      <p:cBhvr>
                                        <p:cTn id="132" dur="250" autoRev="1" fill="hold"/>
                                        <p:tgtEl>
                                          <p:spTgt spid="13"/>
                                        </p:tgtEl>
                                      </p:cBhvr>
                                      <p:by x="105000" y="105000"/>
                                    </p:animScale>
                                  </p:childTnLst>
                                </p:cTn>
                              </p:par>
                            </p:childTnLst>
                          </p:cTn>
                        </p:par>
                      </p:childTnLst>
                    </p:cTn>
                  </p:par>
                  <p:par>
                    <p:cTn id="133" fill="hold">
                      <p:stCondLst>
                        <p:cond delay="indefinite"/>
                      </p:stCondLst>
                      <p:childTnLst>
                        <p:par>
                          <p:cTn id="134" fill="hold">
                            <p:stCondLst>
                              <p:cond delay="0"/>
                            </p:stCondLst>
                            <p:childTnLst>
                              <p:par>
                                <p:cTn id="135" presetID="26" presetClass="emph" presetSubtype="0" fill="hold" nodeType="clickEffect">
                                  <p:stCondLst>
                                    <p:cond delay="0"/>
                                  </p:stCondLst>
                                  <p:childTnLst>
                                    <p:animEffect transition="out" filter="fade">
                                      <p:cBhvr>
                                        <p:cTn id="136" dur="500" tmFilter="0, 0; .2, .5; .8, .5; 1, 0"/>
                                        <p:tgtEl>
                                          <p:spTgt spid="37"/>
                                        </p:tgtEl>
                                      </p:cBhvr>
                                    </p:animEffect>
                                    <p:animScale>
                                      <p:cBhvr>
                                        <p:cTn id="137" dur="250" autoRev="1" fill="hold"/>
                                        <p:tgtEl>
                                          <p:spTgt spid="37"/>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dirty="0" smtClean="0"/>
              <a:t>Outline</a:t>
            </a:r>
          </a:p>
        </p:txBody>
      </p:sp>
      <p:sp>
        <p:nvSpPr>
          <p:cNvPr id="17412" name="Content Placeholder 2"/>
          <p:cNvSpPr>
            <a:spLocks noGrp="1"/>
          </p:cNvSpPr>
          <p:nvPr>
            <p:ph idx="1"/>
          </p:nvPr>
        </p:nvSpPr>
        <p:spPr>
          <a:xfrm>
            <a:off x="714375" y="1473200"/>
            <a:ext cx="7715250" cy="4525963"/>
          </a:xfrm>
        </p:spPr>
        <p:txBody>
          <a:bodyPr/>
          <a:lstStyle/>
          <a:p>
            <a:pPr eaLnBrk="1" hangingPunct="1">
              <a:lnSpc>
                <a:spcPct val="150000"/>
              </a:lnSpc>
            </a:pPr>
            <a:r>
              <a:rPr lang="en-US" dirty="0" smtClean="0"/>
              <a:t>Motivation</a:t>
            </a:r>
          </a:p>
          <a:p>
            <a:pPr eaLnBrk="1" hangingPunct="1">
              <a:lnSpc>
                <a:spcPct val="150000"/>
              </a:lnSpc>
            </a:pPr>
            <a:r>
              <a:rPr lang="en-US" dirty="0" smtClean="0"/>
              <a:t>Reliability in SOA</a:t>
            </a:r>
          </a:p>
          <a:p>
            <a:pPr eaLnBrk="1" hangingPunct="1">
              <a:lnSpc>
                <a:spcPct val="150000"/>
              </a:lnSpc>
            </a:pPr>
            <a:r>
              <a:rPr lang="en-US" dirty="0" smtClean="0"/>
              <a:t>State-of-the-art</a:t>
            </a:r>
          </a:p>
          <a:p>
            <a:pPr eaLnBrk="1" hangingPunct="1">
              <a:lnSpc>
                <a:spcPct val="150000"/>
              </a:lnSpc>
            </a:pPr>
            <a:r>
              <a:rPr lang="en-US" dirty="0" smtClean="0"/>
              <a:t>CLUS Approach</a:t>
            </a:r>
          </a:p>
          <a:p>
            <a:pPr eaLnBrk="1" hangingPunct="1">
              <a:lnSpc>
                <a:spcPct val="150000"/>
              </a:lnSpc>
            </a:pPr>
            <a:r>
              <a:rPr lang="en-US" dirty="0" smtClean="0"/>
              <a:t>Evaluation</a:t>
            </a:r>
          </a:p>
          <a:p>
            <a:pPr eaLnBrk="1" hangingPunct="1">
              <a:lnSpc>
                <a:spcPct val="150000"/>
              </a:lnSpc>
            </a:pPr>
            <a:r>
              <a:rPr lang="en-US" dirty="0" smtClean="0"/>
              <a:t>Conclusion</a:t>
            </a:r>
          </a:p>
        </p:txBody>
      </p:sp>
      <p:sp>
        <p:nvSpPr>
          <p:cNvPr id="7" name="Date Placeholder 6"/>
          <p:cNvSpPr>
            <a:spLocks noGrp="1"/>
          </p:cNvSpPr>
          <p:nvPr>
            <p:ph type="dt" sz="half" idx="10"/>
          </p:nvPr>
        </p:nvSpPr>
        <p:spPr/>
        <p:txBody>
          <a:bodyPr/>
          <a:lstStyle/>
          <a:p>
            <a:pPr>
              <a:defRPr/>
            </a:pPr>
            <a:r>
              <a:rPr lang="en-US" smtClean="0"/>
              <a:t>ESEC/FSE, Saint Petersburg, Russia, 2013.</a:t>
            </a:r>
            <a:endParaRPr lang="hr-H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p:txBody>
          <a:bodyPr/>
          <a:lstStyle/>
          <a:p>
            <a:r>
              <a:rPr lang="en-US" dirty="0" smtClean="0"/>
              <a:t>Results – Impact of data density</a:t>
            </a:r>
          </a:p>
          <a:p>
            <a:pPr lvl="1"/>
            <a:r>
              <a:rPr lang="en-US" dirty="0" smtClean="0"/>
              <a:t>Prediction accuracy – with load intensity</a:t>
            </a:r>
            <a:endParaRPr lang="en-US" dirty="0"/>
          </a:p>
        </p:txBody>
      </p:sp>
      <p:sp>
        <p:nvSpPr>
          <p:cNvPr id="4" name="Date Placeholder 3"/>
          <p:cNvSpPr>
            <a:spLocks noGrp="1"/>
          </p:cNvSpPr>
          <p:nvPr>
            <p:ph type="dt" sz="half" idx="10"/>
          </p:nvPr>
        </p:nvSpPr>
        <p:spPr/>
        <p:txBody>
          <a:bodyPr/>
          <a:lstStyle/>
          <a:p>
            <a:pPr>
              <a:defRPr/>
            </a:pPr>
            <a:r>
              <a:rPr lang="en-US" smtClean="0"/>
              <a:t>ESEC/FSE, Saint Petersburg, Russia, 2013.</a:t>
            </a:r>
            <a:endParaRPr lang="hr-HR" dirty="0"/>
          </a:p>
        </p:txBody>
      </p:sp>
      <p:pic>
        <p:nvPicPr>
          <p:cNvPr id="6" name="Picture 3" descr="F:\dropbox\amazon\Evaluation\Prediction of Atomic Web Services Reliability Based on K-means Clustering\ppt-images\RMSE_with_loa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600" y="2514600"/>
            <a:ext cx="6400800" cy="3604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1553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a:t>
            </a:r>
          </a:p>
        </p:txBody>
      </p:sp>
      <p:sp>
        <p:nvSpPr>
          <p:cNvPr id="3" name="Content Placeholder 2"/>
          <p:cNvSpPr>
            <a:spLocks noGrp="1"/>
          </p:cNvSpPr>
          <p:nvPr>
            <p:ph idx="1"/>
          </p:nvPr>
        </p:nvSpPr>
        <p:spPr/>
        <p:txBody>
          <a:bodyPr/>
          <a:lstStyle/>
          <a:p>
            <a:r>
              <a:rPr lang="en-US" dirty="0"/>
              <a:t>Results – Impact of data density</a:t>
            </a:r>
          </a:p>
          <a:p>
            <a:pPr lvl="1"/>
            <a:r>
              <a:rPr lang="en-US" dirty="0"/>
              <a:t>Prediction </a:t>
            </a:r>
            <a:r>
              <a:rPr lang="en-US" dirty="0" smtClean="0"/>
              <a:t>performance</a:t>
            </a:r>
            <a:r>
              <a:rPr lang="en-US" dirty="0"/>
              <a:t> </a:t>
            </a:r>
            <a:r>
              <a:rPr lang="en-US" dirty="0" smtClean="0"/>
              <a:t>– with load </a:t>
            </a:r>
            <a:r>
              <a:rPr lang="en-US" dirty="0"/>
              <a:t>intensity</a:t>
            </a:r>
          </a:p>
          <a:p>
            <a:endParaRPr lang="en-US" dirty="0"/>
          </a:p>
        </p:txBody>
      </p:sp>
      <p:sp>
        <p:nvSpPr>
          <p:cNvPr id="4" name="Date Placeholder 3"/>
          <p:cNvSpPr>
            <a:spLocks noGrp="1"/>
          </p:cNvSpPr>
          <p:nvPr>
            <p:ph type="dt" sz="half" idx="10"/>
          </p:nvPr>
        </p:nvSpPr>
        <p:spPr/>
        <p:txBody>
          <a:bodyPr/>
          <a:lstStyle/>
          <a:p>
            <a:pPr>
              <a:defRPr/>
            </a:pPr>
            <a:r>
              <a:rPr lang="en-US" smtClean="0"/>
              <a:t>ESEC/FSE, Saint Petersburg, Russia, 2013.</a:t>
            </a:r>
            <a:endParaRPr lang="hr-HR" dirty="0"/>
          </a:p>
        </p:txBody>
      </p:sp>
      <p:pic>
        <p:nvPicPr>
          <p:cNvPr id="6" name="Picture 2" descr="F:\dropbox\amazon\Evaluation\Prediction of Atomic Web Services Reliability Based on K-means Clustering\ppt-images\DENSITY_PERF_with_loa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5648" y="2514600"/>
            <a:ext cx="6385671" cy="385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172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p:txBody>
          <a:bodyPr/>
          <a:lstStyle/>
          <a:p>
            <a:r>
              <a:rPr lang="en-US" dirty="0" smtClean="0"/>
              <a:t>Results – Impact of </a:t>
            </a:r>
            <a:r>
              <a:rPr lang="en-US" i="1" dirty="0" smtClean="0"/>
              <a:t>number of clusters</a:t>
            </a:r>
          </a:p>
          <a:p>
            <a:pPr lvl="1"/>
            <a:r>
              <a:rPr lang="en-US" dirty="0" smtClean="0"/>
              <a:t>Prediction accuracy, Data density = 20%</a:t>
            </a:r>
            <a:endParaRPr lang="en-US" dirty="0"/>
          </a:p>
        </p:txBody>
      </p:sp>
      <p:sp>
        <p:nvSpPr>
          <p:cNvPr id="4" name="Date Placeholder 3"/>
          <p:cNvSpPr>
            <a:spLocks noGrp="1"/>
          </p:cNvSpPr>
          <p:nvPr>
            <p:ph type="dt" sz="half" idx="10"/>
          </p:nvPr>
        </p:nvSpPr>
        <p:spPr/>
        <p:txBody>
          <a:bodyPr/>
          <a:lstStyle/>
          <a:p>
            <a:pPr>
              <a:defRPr/>
            </a:pPr>
            <a:r>
              <a:rPr lang="en-US" smtClean="0"/>
              <a:t>ESEC/FSE, Saint Petersburg, Russia, 2013.</a:t>
            </a:r>
            <a:endParaRPr lang="hr-HR" dirty="0"/>
          </a:p>
        </p:txBody>
      </p:sp>
      <p:pic>
        <p:nvPicPr>
          <p:cNvPr id="6" name="Picture 2" descr="F:\dropbox\amazon\Evaluation\Prediction of Atomic Web Services Reliability Based on K-means Clustering\ppt-images\CLUSTER_RMSE_20.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5648" y="2212848"/>
            <a:ext cx="6385671" cy="3529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5752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p:txBody>
          <a:bodyPr/>
          <a:lstStyle/>
          <a:p>
            <a:r>
              <a:rPr lang="en-US" dirty="0" smtClean="0"/>
              <a:t>Results – Impact of </a:t>
            </a:r>
            <a:r>
              <a:rPr lang="en-US" i="1" dirty="0" smtClean="0"/>
              <a:t>number of clusters</a:t>
            </a:r>
          </a:p>
          <a:p>
            <a:pPr lvl="1"/>
            <a:r>
              <a:rPr lang="en-US" dirty="0" smtClean="0"/>
              <a:t>Prediction performance, Data density = 20%</a:t>
            </a:r>
            <a:endParaRPr lang="en-US" dirty="0"/>
          </a:p>
        </p:txBody>
      </p:sp>
      <p:sp>
        <p:nvSpPr>
          <p:cNvPr id="4" name="Date Placeholder 3"/>
          <p:cNvSpPr>
            <a:spLocks noGrp="1"/>
          </p:cNvSpPr>
          <p:nvPr>
            <p:ph type="dt" sz="half" idx="10"/>
          </p:nvPr>
        </p:nvSpPr>
        <p:spPr/>
        <p:txBody>
          <a:bodyPr/>
          <a:lstStyle/>
          <a:p>
            <a:pPr>
              <a:defRPr/>
            </a:pPr>
            <a:r>
              <a:rPr lang="en-US" smtClean="0"/>
              <a:t>ESEC/FSE, Saint Petersburg, Russia, 2013.</a:t>
            </a:r>
            <a:endParaRPr lang="hr-HR" dirty="0"/>
          </a:p>
        </p:txBody>
      </p:sp>
      <p:pic>
        <p:nvPicPr>
          <p:cNvPr id="7" name="Picture 2" descr="F:\dropbox\amazon\Evaluation\Prediction of Atomic Web Services Reliability Based on K-means Clustering\ppt-images\CLUSTER_PERF_20.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5648" y="2209800"/>
            <a:ext cx="6385671" cy="385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4322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pPr eaLnBrk="1" hangingPunct="1"/>
            <a:r>
              <a:rPr lang="en-US" dirty="0" smtClean="0"/>
              <a:t>Conclusion</a:t>
            </a:r>
          </a:p>
        </p:txBody>
      </p:sp>
      <p:sp>
        <p:nvSpPr>
          <p:cNvPr id="57348" name="Content Placeholder 4"/>
          <p:cNvSpPr>
            <a:spLocks noGrp="1"/>
          </p:cNvSpPr>
          <p:nvPr>
            <p:ph idx="1"/>
          </p:nvPr>
        </p:nvSpPr>
        <p:spPr>
          <a:xfrm>
            <a:off x="714375" y="1473200"/>
            <a:ext cx="7715250" cy="4318000"/>
          </a:xfrm>
        </p:spPr>
        <p:txBody>
          <a:bodyPr/>
          <a:lstStyle/>
          <a:p>
            <a:pPr eaLnBrk="1" hangingPunct="1"/>
            <a:r>
              <a:rPr lang="en-US" sz="2000" dirty="0" smtClean="0"/>
              <a:t>Proposed a CLUS approach</a:t>
            </a:r>
          </a:p>
          <a:p>
            <a:pPr eaLnBrk="1" hangingPunct="1"/>
            <a:r>
              <a:rPr lang="en-US" sz="2000" dirty="0" smtClean="0"/>
              <a:t>Improved the prediction accuracy</a:t>
            </a:r>
          </a:p>
          <a:p>
            <a:pPr lvl="1" eaLnBrk="1" hangingPunct="1"/>
            <a:r>
              <a:rPr lang="en-US" sz="2000" dirty="0" smtClean="0"/>
              <a:t>By introducing </a:t>
            </a:r>
            <a:r>
              <a:rPr lang="en-US" sz="2000" i="1" dirty="0" smtClean="0"/>
              <a:t>environment-specific</a:t>
            </a:r>
            <a:r>
              <a:rPr lang="en-US" sz="2000" dirty="0" smtClean="0"/>
              <a:t> parameters</a:t>
            </a:r>
          </a:p>
          <a:p>
            <a:pPr lvl="1" eaLnBrk="1" hangingPunct="1"/>
            <a:r>
              <a:rPr lang="en-US" sz="2000" dirty="0" smtClean="0"/>
              <a:t>At least </a:t>
            </a:r>
            <a:r>
              <a:rPr lang="en-US" sz="2000" i="1" dirty="0" smtClean="0"/>
              <a:t>56% lower RMSE </a:t>
            </a:r>
            <a:r>
              <a:rPr lang="en-US" sz="2000" dirty="0" smtClean="0"/>
              <a:t>value than the state-of-the-art</a:t>
            </a:r>
          </a:p>
          <a:p>
            <a:pPr eaLnBrk="1" hangingPunct="1"/>
            <a:r>
              <a:rPr lang="en-US" sz="2000" dirty="0" smtClean="0"/>
              <a:t>Improved the prediction performance </a:t>
            </a:r>
          </a:p>
          <a:p>
            <a:pPr lvl="1" eaLnBrk="1" hangingPunct="1"/>
            <a:r>
              <a:rPr lang="en-US" sz="2000" dirty="0" smtClean="0"/>
              <a:t>By applying principle of </a:t>
            </a:r>
            <a:r>
              <a:rPr lang="en-US" sz="2000" i="1" dirty="0" smtClean="0"/>
              <a:t>aggregation</a:t>
            </a:r>
          </a:p>
          <a:p>
            <a:pPr lvl="1" eaLnBrk="1" hangingPunct="1"/>
            <a:r>
              <a:rPr lang="en-US" sz="2000" dirty="0" smtClean="0"/>
              <a:t>Execution time reduced for </a:t>
            </a:r>
            <a:r>
              <a:rPr lang="en-US" sz="2000" i="1" dirty="0" smtClean="0"/>
              <a:t>two orders of magnitude</a:t>
            </a:r>
            <a:r>
              <a:rPr lang="en-US" sz="2000" dirty="0" smtClean="0"/>
              <a:t> when compared to the state-of-the-art </a:t>
            </a:r>
          </a:p>
          <a:p>
            <a:pPr eaLnBrk="1" hangingPunct="1"/>
            <a:r>
              <a:rPr lang="en-US" sz="2000" dirty="0" smtClean="0"/>
              <a:t>Flexibility of approach</a:t>
            </a:r>
          </a:p>
          <a:p>
            <a:pPr lvl="1" eaLnBrk="1" hangingPunct="1"/>
            <a:r>
              <a:rPr lang="en-US" sz="2000" i="1" dirty="0" smtClean="0"/>
              <a:t>Trade-off</a:t>
            </a:r>
            <a:r>
              <a:rPr lang="en-US" sz="2000" dirty="0" smtClean="0"/>
              <a:t> between </a:t>
            </a:r>
            <a:r>
              <a:rPr lang="en-US" sz="2000" i="1" dirty="0" smtClean="0"/>
              <a:t>accuracy</a:t>
            </a:r>
            <a:r>
              <a:rPr lang="en-US" sz="2000" dirty="0" smtClean="0"/>
              <a:t> and </a:t>
            </a:r>
            <a:r>
              <a:rPr lang="en-US" sz="2000" i="1" dirty="0" smtClean="0"/>
              <a:t>scalability</a:t>
            </a:r>
          </a:p>
          <a:p>
            <a:pPr lvl="1" eaLnBrk="1" hangingPunct="1"/>
            <a:r>
              <a:rPr lang="en-US" sz="2000" dirty="0"/>
              <a:t>Can be applied in different environments</a:t>
            </a:r>
          </a:p>
          <a:p>
            <a:pPr lvl="1" eaLnBrk="1" hangingPunct="1"/>
            <a:endParaRPr lang="en-US" sz="2000" i="1" dirty="0" smtClean="0"/>
          </a:p>
        </p:txBody>
      </p:sp>
      <p:sp>
        <p:nvSpPr>
          <p:cNvPr id="3" name="Date Placeholder 2"/>
          <p:cNvSpPr>
            <a:spLocks noGrp="1"/>
          </p:cNvSpPr>
          <p:nvPr>
            <p:ph type="dt" sz="half" idx="10"/>
          </p:nvPr>
        </p:nvSpPr>
        <p:spPr/>
        <p:txBody>
          <a:bodyPr/>
          <a:lstStyle/>
          <a:p>
            <a:pPr>
              <a:defRPr/>
            </a:pPr>
            <a:r>
              <a:rPr lang="en-US" smtClean="0"/>
              <a:t>ESEC/FSE, Saint Petersburg, Russia, 2013.</a:t>
            </a:r>
            <a:endParaRPr lang="hr-H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Q&amp;A</a:t>
            </a:r>
            <a:endParaRPr lang="en-US" dirty="0"/>
          </a:p>
        </p:txBody>
      </p:sp>
      <p:sp>
        <p:nvSpPr>
          <p:cNvPr id="3" name="Content Placeholder 2"/>
          <p:cNvSpPr>
            <a:spLocks noGrp="1"/>
          </p:cNvSpPr>
          <p:nvPr>
            <p:ph idx="1"/>
          </p:nvPr>
        </p:nvSpPr>
        <p:spPr/>
        <p:txBody>
          <a:bodyPr/>
          <a:lstStyle/>
          <a:p>
            <a:r>
              <a:rPr lang="en-US" b="1" dirty="0" smtClean="0"/>
              <a:t>Thanks </a:t>
            </a:r>
            <a:r>
              <a:rPr lang="en-US" b="1" dirty="0"/>
              <a:t>the audience</a:t>
            </a:r>
            <a:r>
              <a:rPr lang="en-US" dirty="0"/>
              <a:t> </a:t>
            </a:r>
            <a:r>
              <a:rPr lang="en-US" b="1" dirty="0" smtClean="0"/>
              <a:t>for listening</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ESEC/FSE, Saint Petersburg, Russia, 2013.</a:t>
            </a:r>
            <a:endParaRPr lang="hr-HR" dirty="0"/>
          </a:p>
        </p:txBody>
      </p:sp>
    </p:spTree>
    <p:extLst>
      <p:ext uri="{BB962C8B-B14F-4D97-AF65-F5344CB8AC3E}">
        <p14:creationId xmlns:p14="http://schemas.microsoft.com/office/powerpoint/2010/main" val="42213159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a:t>
            </a:r>
          </a:p>
        </p:txBody>
      </p:sp>
      <p:sp>
        <p:nvSpPr>
          <p:cNvPr id="3" name="Content Placeholder 2"/>
          <p:cNvSpPr>
            <a:spLocks noGrp="1"/>
          </p:cNvSpPr>
          <p:nvPr>
            <p:ph idx="1"/>
          </p:nvPr>
        </p:nvSpPr>
        <p:spPr/>
        <p:txBody>
          <a:bodyPr/>
          <a:lstStyle/>
          <a:p>
            <a:pPr>
              <a:buFont typeface="Wingdings" pitchFamily="2" charset="2"/>
              <a:buChar char="q"/>
            </a:pPr>
            <a:r>
              <a:rPr lang="en-US" dirty="0"/>
              <a:t>Contemporary web </a:t>
            </a:r>
            <a:r>
              <a:rPr lang="en-US" dirty="0" smtClean="0"/>
              <a:t>applications - SOA</a:t>
            </a:r>
            <a:endParaRPr lang="en-US" dirty="0"/>
          </a:p>
        </p:txBody>
      </p:sp>
      <p:sp>
        <p:nvSpPr>
          <p:cNvPr id="4" name="Date Placeholder 3"/>
          <p:cNvSpPr>
            <a:spLocks noGrp="1"/>
          </p:cNvSpPr>
          <p:nvPr>
            <p:ph type="dt" sz="half" idx="10"/>
          </p:nvPr>
        </p:nvSpPr>
        <p:spPr/>
        <p:txBody>
          <a:bodyPr/>
          <a:lstStyle/>
          <a:p>
            <a:pPr>
              <a:defRPr/>
            </a:pPr>
            <a:r>
              <a:rPr lang="en-US" smtClean="0"/>
              <a:t>ESEC/FSE, Saint Petersburg, Russia, 2013.</a:t>
            </a:r>
            <a:endParaRPr lang="hr-HR" dirty="0"/>
          </a:p>
        </p:txBody>
      </p:sp>
      <p:sp>
        <p:nvSpPr>
          <p:cNvPr id="6" name="Rounded Rectangle 5"/>
          <p:cNvSpPr/>
          <p:nvPr/>
        </p:nvSpPr>
        <p:spPr bwMode="auto">
          <a:xfrm>
            <a:off x="1447800" y="4191000"/>
            <a:ext cx="5561496" cy="1911674"/>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b"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7" name="Rounded Rectangle 6"/>
          <p:cNvSpPr/>
          <p:nvPr/>
        </p:nvSpPr>
        <p:spPr bwMode="auto">
          <a:xfrm>
            <a:off x="2780748" y="4397444"/>
            <a:ext cx="685800" cy="692474"/>
          </a:xfrm>
          <a:prstGeom prst="round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 2</a:t>
            </a:r>
          </a:p>
        </p:txBody>
      </p:sp>
      <p:pic>
        <p:nvPicPr>
          <p:cNvPr id="8" name="Picture 8" descr="F:\Dropbox\posao\javni\glob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742450"/>
            <a:ext cx="6096000" cy="229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ounded Rectangle 8"/>
          <p:cNvSpPr/>
          <p:nvPr/>
        </p:nvSpPr>
        <p:spPr bwMode="auto">
          <a:xfrm>
            <a:off x="1751496" y="4929761"/>
            <a:ext cx="685800" cy="692474"/>
          </a:xfrm>
          <a:prstGeom prst="roundRect">
            <a:avLst/>
          </a:prstGeom>
          <a:ln>
            <a:solidFill>
              <a:srgbClr val="C0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dirty="0" smtClean="0">
                <a:solidFill>
                  <a:schemeClr val="tx1"/>
                </a:solidFill>
                <a:latin typeface="Arial" charset="0"/>
              </a:rPr>
              <a:t>A 1</a:t>
            </a:r>
            <a:endParaRPr kumimoji="0" lang="en-US" sz="1800" b="0" i="0" u="none" strike="noStrike" cap="none" normalizeH="0" baseline="0" dirty="0" smtClean="0">
              <a:ln>
                <a:noFill/>
              </a:ln>
              <a:solidFill>
                <a:schemeClr val="tx1"/>
              </a:solidFill>
              <a:effectLst/>
              <a:latin typeface="Arial" charset="0"/>
            </a:endParaRPr>
          </a:p>
        </p:txBody>
      </p:sp>
      <p:pic>
        <p:nvPicPr>
          <p:cNvPr id="10" name="Picture 9" descr="F:\Dropbox\posao\javni\servic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84400" y="1958596"/>
            <a:ext cx="5080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9" descr="F:\Dropbox\posao\javni\servic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48044" y="1882396"/>
            <a:ext cx="5080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9" descr="F:\Dropbox\posao\javni\servic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70200" y="2872996"/>
            <a:ext cx="5080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9" descr="F:\Dropbox\posao\javni\servic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80000" y="2136396"/>
            <a:ext cx="5080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ounded Rectangle 13"/>
          <p:cNvSpPr/>
          <p:nvPr/>
        </p:nvSpPr>
        <p:spPr bwMode="auto">
          <a:xfrm>
            <a:off x="3834296" y="5082161"/>
            <a:ext cx="685800" cy="692474"/>
          </a:xfrm>
          <a:prstGeom prst="roundRect">
            <a:avLst/>
          </a:prstGeom>
          <a:ln>
            <a:solidFill>
              <a:schemeClr val="accent6">
                <a:lumMod val="40000"/>
                <a:lumOff val="60000"/>
              </a:schemeClr>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 3</a:t>
            </a:r>
          </a:p>
        </p:txBody>
      </p:sp>
      <p:sp>
        <p:nvSpPr>
          <p:cNvPr id="15" name="Rounded Rectangle 14"/>
          <p:cNvSpPr/>
          <p:nvPr/>
        </p:nvSpPr>
        <p:spPr bwMode="auto">
          <a:xfrm>
            <a:off x="4977296" y="4320161"/>
            <a:ext cx="685800" cy="692474"/>
          </a:xfrm>
          <a:prstGeom prst="round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 4</a:t>
            </a:r>
          </a:p>
        </p:txBody>
      </p:sp>
      <p:cxnSp>
        <p:nvCxnSpPr>
          <p:cNvPr id="16" name="Straight Arrow Connector 15"/>
          <p:cNvCxnSpPr>
            <a:stCxn id="9" idx="0"/>
            <a:endCxn id="10" idx="2"/>
          </p:cNvCxnSpPr>
          <p:nvPr/>
        </p:nvCxnSpPr>
        <p:spPr bwMode="auto">
          <a:xfrm flipV="1">
            <a:off x="2094396" y="2466596"/>
            <a:ext cx="344004" cy="2463165"/>
          </a:xfrm>
          <a:prstGeom prst="straightConnector1">
            <a:avLst/>
          </a:prstGeom>
          <a:noFill/>
          <a:ln w="9525" cap="flat" cmpd="sng" algn="ctr">
            <a:solidFill>
              <a:schemeClr val="tx2"/>
            </a:solidFill>
            <a:prstDash val="dash"/>
            <a:round/>
            <a:headEnd type="triangle" w="med" len="med"/>
            <a:tailEnd type="triangle"/>
          </a:ln>
          <a:effectLst/>
        </p:spPr>
      </p:cxnSp>
      <p:cxnSp>
        <p:nvCxnSpPr>
          <p:cNvPr id="17" name="Straight Arrow Connector 16"/>
          <p:cNvCxnSpPr>
            <a:stCxn id="7" idx="0"/>
            <a:endCxn id="12" idx="2"/>
          </p:cNvCxnSpPr>
          <p:nvPr/>
        </p:nvCxnSpPr>
        <p:spPr bwMode="auto">
          <a:xfrm flipV="1">
            <a:off x="3123648" y="3380996"/>
            <a:ext cx="552" cy="1016448"/>
          </a:xfrm>
          <a:prstGeom prst="straightConnector1">
            <a:avLst/>
          </a:prstGeom>
          <a:noFill/>
          <a:ln w="9525" cap="flat" cmpd="sng" algn="ctr">
            <a:solidFill>
              <a:schemeClr val="tx2"/>
            </a:solidFill>
            <a:prstDash val="dash"/>
            <a:round/>
            <a:headEnd type="triangle" w="med" len="med"/>
            <a:tailEnd type="triangle"/>
          </a:ln>
          <a:effectLst/>
        </p:spPr>
      </p:cxnSp>
      <p:pic>
        <p:nvPicPr>
          <p:cNvPr id="20" name="Picture 9" descr="F:\Dropbox\posao\javni\servic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9000" y="3124200"/>
            <a:ext cx="5080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5" name="Straight Arrow Connector 24"/>
          <p:cNvCxnSpPr>
            <a:stCxn id="14" idx="0"/>
            <a:endCxn id="11" idx="2"/>
          </p:cNvCxnSpPr>
          <p:nvPr/>
        </p:nvCxnSpPr>
        <p:spPr bwMode="auto">
          <a:xfrm flipV="1">
            <a:off x="4177196" y="2390396"/>
            <a:ext cx="24848" cy="2691765"/>
          </a:xfrm>
          <a:prstGeom prst="straightConnector1">
            <a:avLst/>
          </a:prstGeom>
          <a:noFill/>
          <a:ln w="9525" cap="flat" cmpd="sng" algn="ctr">
            <a:solidFill>
              <a:schemeClr val="tx2"/>
            </a:solidFill>
            <a:prstDash val="dash"/>
            <a:round/>
            <a:headEnd type="triangle" w="med" len="med"/>
            <a:tailEnd type="triangle"/>
          </a:ln>
          <a:effectLst/>
        </p:spPr>
      </p:cxnSp>
      <p:cxnSp>
        <p:nvCxnSpPr>
          <p:cNvPr id="31" name="Straight Arrow Connector 30"/>
          <p:cNvCxnSpPr>
            <a:stCxn id="15" idx="0"/>
            <a:endCxn id="13" idx="2"/>
          </p:cNvCxnSpPr>
          <p:nvPr/>
        </p:nvCxnSpPr>
        <p:spPr bwMode="auto">
          <a:xfrm flipV="1">
            <a:off x="5320196" y="2644396"/>
            <a:ext cx="13804" cy="1675765"/>
          </a:xfrm>
          <a:prstGeom prst="straightConnector1">
            <a:avLst/>
          </a:prstGeom>
          <a:noFill/>
          <a:ln w="9525" cap="flat" cmpd="sng" algn="ctr">
            <a:solidFill>
              <a:schemeClr val="tx2"/>
            </a:solidFill>
            <a:prstDash val="dash"/>
            <a:round/>
            <a:headEnd type="triangle" w="med" len="med"/>
            <a:tailEnd type="triangle"/>
          </a:ln>
          <a:effectLst/>
        </p:spPr>
      </p:cxnSp>
      <p:sp>
        <p:nvSpPr>
          <p:cNvPr id="37" name="Rounded Rectangle 36"/>
          <p:cNvSpPr/>
          <p:nvPr/>
        </p:nvSpPr>
        <p:spPr bwMode="auto">
          <a:xfrm>
            <a:off x="6018696" y="4936435"/>
            <a:ext cx="685800" cy="692474"/>
          </a:xfrm>
          <a:prstGeom prst="roundRect">
            <a:avLst/>
          </a:prstGeom>
          <a:ln>
            <a:solidFill>
              <a:srgbClr val="00B0F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 5</a:t>
            </a:r>
          </a:p>
        </p:txBody>
      </p:sp>
      <p:cxnSp>
        <p:nvCxnSpPr>
          <p:cNvPr id="39" name="Straight Arrow Connector 38"/>
          <p:cNvCxnSpPr>
            <a:stCxn id="37" idx="0"/>
            <a:endCxn id="20" idx="2"/>
          </p:cNvCxnSpPr>
          <p:nvPr/>
        </p:nvCxnSpPr>
        <p:spPr bwMode="auto">
          <a:xfrm flipH="1" flipV="1">
            <a:off x="6223000" y="3632200"/>
            <a:ext cx="138596" cy="1304235"/>
          </a:xfrm>
          <a:prstGeom prst="straightConnector1">
            <a:avLst/>
          </a:prstGeom>
          <a:noFill/>
          <a:ln w="9525" cap="flat" cmpd="sng" algn="ctr">
            <a:solidFill>
              <a:schemeClr val="tx2"/>
            </a:solidFill>
            <a:prstDash val="dash"/>
            <a:round/>
            <a:headEnd type="triangle" w="med" len="med"/>
            <a:tailEnd type="triangle"/>
          </a:ln>
          <a:effectLst/>
        </p:spPr>
      </p:cxnSp>
      <p:cxnSp>
        <p:nvCxnSpPr>
          <p:cNvPr id="43" name="Straight Arrow Connector 42"/>
          <p:cNvCxnSpPr>
            <a:stCxn id="9" idx="3"/>
            <a:endCxn id="7" idx="1"/>
          </p:cNvCxnSpPr>
          <p:nvPr/>
        </p:nvCxnSpPr>
        <p:spPr bwMode="auto">
          <a:xfrm flipV="1">
            <a:off x="2437296" y="4743681"/>
            <a:ext cx="343452" cy="532317"/>
          </a:xfrm>
          <a:prstGeom prst="curvedConnector3">
            <a:avLst>
              <a:gd name="adj1" fmla="val 50000"/>
            </a:avLst>
          </a:prstGeom>
          <a:noFill/>
          <a:ln w="9525" cap="flat" cmpd="sng" algn="ctr">
            <a:solidFill>
              <a:schemeClr val="tx2"/>
            </a:solidFill>
            <a:prstDash val="solid"/>
            <a:round/>
            <a:headEnd type="none" w="med" len="med"/>
            <a:tailEnd type="triangle"/>
          </a:ln>
          <a:effectLst/>
        </p:spPr>
      </p:cxnSp>
      <p:cxnSp>
        <p:nvCxnSpPr>
          <p:cNvPr id="49" name="Straight Arrow Connector 42"/>
          <p:cNvCxnSpPr>
            <a:stCxn id="14" idx="3"/>
            <a:endCxn id="15" idx="1"/>
          </p:cNvCxnSpPr>
          <p:nvPr/>
        </p:nvCxnSpPr>
        <p:spPr bwMode="auto">
          <a:xfrm flipV="1">
            <a:off x="4520096" y="4666398"/>
            <a:ext cx="457200" cy="762000"/>
          </a:xfrm>
          <a:prstGeom prst="curvedConnector3">
            <a:avLst>
              <a:gd name="adj1" fmla="val 50000"/>
            </a:avLst>
          </a:prstGeom>
          <a:noFill/>
          <a:ln w="9525" cap="flat" cmpd="sng" algn="ctr">
            <a:solidFill>
              <a:schemeClr val="tx2"/>
            </a:solidFill>
            <a:prstDash val="solid"/>
            <a:round/>
            <a:headEnd type="none" w="med" len="med"/>
            <a:tailEnd type="triangle"/>
          </a:ln>
          <a:effectLst/>
        </p:spPr>
      </p:cxnSp>
      <p:cxnSp>
        <p:nvCxnSpPr>
          <p:cNvPr id="52" name="Straight Arrow Connector 42"/>
          <p:cNvCxnSpPr>
            <a:stCxn id="7" idx="3"/>
            <a:endCxn id="14" idx="1"/>
          </p:cNvCxnSpPr>
          <p:nvPr/>
        </p:nvCxnSpPr>
        <p:spPr bwMode="auto">
          <a:xfrm>
            <a:off x="3466548" y="4743681"/>
            <a:ext cx="367748" cy="684717"/>
          </a:xfrm>
          <a:prstGeom prst="curvedConnector3">
            <a:avLst>
              <a:gd name="adj1" fmla="val 50000"/>
            </a:avLst>
          </a:prstGeom>
          <a:noFill/>
          <a:ln w="9525" cap="flat" cmpd="sng" algn="ctr">
            <a:solidFill>
              <a:schemeClr val="tx2"/>
            </a:solidFill>
            <a:prstDash val="solid"/>
            <a:round/>
            <a:headEnd type="none" w="med" len="med"/>
            <a:tailEnd type="triangle"/>
          </a:ln>
          <a:effectLst/>
        </p:spPr>
      </p:cxnSp>
      <p:cxnSp>
        <p:nvCxnSpPr>
          <p:cNvPr id="58" name="Straight Arrow Connector 42"/>
          <p:cNvCxnSpPr>
            <a:stCxn id="15" idx="3"/>
            <a:endCxn id="37" idx="1"/>
          </p:cNvCxnSpPr>
          <p:nvPr/>
        </p:nvCxnSpPr>
        <p:spPr bwMode="auto">
          <a:xfrm>
            <a:off x="5663096" y="4666398"/>
            <a:ext cx="355600" cy="616274"/>
          </a:xfrm>
          <a:prstGeom prst="curvedConnector3">
            <a:avLst>
              <a:gd name="adj1" fmla="val 50000"/>
            </a:avLst>
          </a:prstGeom>
          <a:noFill/>
          <a:ln w="9525" cap="flat" cmpd="sng" algn="ctr">
            <a:solidFill>
              <a:schemeClr val="tx2"/>
            </a:solidFill>
            <a:prstDash val="solid"/>
            <a:round/>
            <a:headEnd type="none" w="med" len="med"/>
            <a:tailEnd type="triangle"/>
          </a:ln>
          <a:effectLst/>
        </p:spPr>
      </p:cxnSp>
      <p:sp>
        <p:nvSpPr>
          <p:cNvPr id="28" name="Rounded Rectangle 27"/>
          <p:cNvSpPr/>
          <p:nvPr/>
        </p:nvSpPr>
        <p:spPr bwMode="auto">
          <a:xfrm>
            <a:off x="2971800" y="5917962"/>
            <a:ext cx="2476500" cy="381000"/>
          </a:xfrm>
          <a:prstGeom prst="roundRect">
            <a:avLst/>
          </a:prstGeom>
          <a:solidFill>
            <a:srgbClr val="00B0F0"/>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marL="342900" indent="-342900" algn="ctr"/>
            <a:r>
              <a:rPr lang="en-US" dirty="0" smtClean="0"/>
              <a:t>Web Application</a:t>
            </a:r>
            <a:endParaRPr lang="en-US" dirty="0"/>
          </a:p>
        </p:txBody>
      </p:sp>
    </p:spTree>
    <p:extLst>
      <p:ext uri="{BB962C8B-B14F-4D97-AF65-F5344CB8AC3E}">
        <p14:creationId xmlns:p14="http://schemas.microsoft.com/office/powerpoint/2010/main" val="2639970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fade">
                                      <p:cBhvr>
                                        <p:cTn id="10" dur="500"/>
                                        <p:tgtEl>
                                          <p:spTgt spid="2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500"/>
                                        <p:tgtEl>
                                          <p:spTgt spid="14"/>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fade">
                                      <p:cBhvr>
                                        <p:cTn id="24" dur="500"/>
                                        <p:tgtEl>
                                          <p:spTgt spid="15"/>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fade">
                                      <p:cBhvr>
                                        <p:cTn id="27" dur="500"/>
                                        <p:tgtEl>
                                          <p:spTgt spid="3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par>
                                <p:cTn id="33" presetID="1" presetClass="entr" presetSubtype="0" fill="hold" nodeType="with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par>
                          <p:cTn id="43" fill="hold">
                            <p:stCondLst>
                              <p:cond delay="500"/>
                            </p:stCondLst>
                            <p:childTnLst>
                              <p:par>
                                <p:cTn id="44" presetID="22" presetClass="entr" presetSubtype="4" fill="hold" nodeType="after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wipe(down)">
                                      <p:cBhvr>
                                        <p:cTn id="46" dur="500"/>
                                        <p:tgtEl>
                                          <p:spTgt spid="16"/>
                                        </p:tgtEl>
                                      </p:cBhvr>
                                    </p:animEffect>
                                  </p:childTnLst>
                                </p:cTn>
                              </p:par>
                              <p:par>
                                <p:cTn id="47" presetID="22" presetClass="entr" presetSubtype="4" fill="hold" nodeType="with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wipe(down)">
                                      <p:cBhvr>
                                        <p:cTn id="49" dur="500"/>
                                        <p:tgtEl>
                                          <p:spTgt spid="17"/>
                                        </p:tgtEl>
                                      </p:cBhvr>
                                    </p:animEffect>
                                  </p:childTnLst>
                                </p:cTn>
                              </p:par>
                              <p:par>
                                <p:cTn id="50" presetID="22" presetClass="entr" presetSubtype="4" fill="hold" nodeType="with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wipe(down)">
                                      <p:cBhvr>
                                        <p:cTn id="52" dur="500"/>
                                        <p:tgtEl>
                                          <p:spTgt spid="25"/>
                                        </p:tgtEl>
                                      </p:cBhvr>
                                    </p:animEffect>
                                  </p:childTnLst>
                                </p:cTn>
                              </p:par>
                              <p:par>
                                <p:cTn id="53" presetID="22" presetClass="entr" presetSubtype="4" fill="hold" nodeType="with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wipe(down)">
                                      <p:cBhvr>
                                        <p:cTn id="55" dur="500"/>
                                        <p:tgtEl>
                                          <p:spTgt spid="31"/>
                                        </p:tgtEl>
                                      </p:cBhvr>
                                    </p:animEffect>
                                  </p:childTnLst>
                                </p:cTn>
                              </p:par>
                              <p:par>
                                <p:cTn id="56" presetID="22" presetClass="entr" presetSubtype="4" fill="hold" nodeType="withEffect">
                                  <p:stCondLst>
                                    <p:cond delay="0"/>
                                  </p:stCondLst>
                                  <p:childTnLst>
                                    <p:set>
                                      <p:cBhvr>
                                        <p:cTn id="57" dur="1" fill="hold">
                                          <p:stCondLst>
                                            <p:cond delay="0"/>
                                          </p:stCondLst>
                                        </p:cTn>
                                        <p:tgtEl>
                                          <p:spTgt spid="39"/>
                                        </p:tgtEl>
                                        <p:attrNameLst>
                                          <p:attrName>style.visibility</p:attrName>
                                        </p:attrNameLst>
                                      </p:cBhvr>
                                      <p:to>
                                        <p:strVal val="visible"/>
                                      </p:to>
                                    </p:set>
                                    <p:animEffect transition="in" filter="wipe(down)">
                                      <p:cBhvr>
                                        <p:cTn id="58" dur="500"/>
                                        <p:tgtEl>
                                          <p:spTgt spid="39"/>
                                        </p:tgtEl>
                                      </p:cBhvr>
                                    </p:animEffect>
                                  </p:childTnLst>
                                </p:cTn>
                              </p:par>
                            </p:childTnLst>
                          </p:cTn>
                        </p:par>
                      </p:childTnLst>
                    </p:cTn>
                  </p:par>
                  <p:par>
                    <p:cTn id="59" fill="hold">
                      <p:stCondLst>
                        <p:cond delay="indefinite"/>
                      </p:stCondLst>
                      <p:childTnLst>
                        <p:par>
                          <p:cTn id="60" fill="hold">
                            <p:stCondLst>
                              <p:cond delay="0"/>
                            </p:stCondLst>
                            <p:childTnLst>
                              <p:par>
                                <p:cTn id="61" presetID="26" presetClass="emph" presetSubtype="0" fill="hold" grpId="1" nodeType="clickEffect">
                                  <p:stCondLst>
                                    <p:cond delay="0"/>
                                  </p:stCondLst>
                                  <p:childTnLst>
                                    <p:animEffect transition="out" filter="fade">
                                      <p:cBhvr>
                                        <p:cTn id="62" dur="500" tmFilter="0, 0; .2, .5; .8, .5; 1, 0"/>
                                        <p:tgtEl>
                                          <p:spTgt spid="9"/>
                                        </p:tgtEl>
                                      </p:cBhvr>
                                    </p:animEffect>
                                    <p:animScale>
                                      <p:cBhvr>
                                        <p:cTn id="63" dur="250" autoRev="1" fill="hold"/>
                                        <p:tgtEl>
                                          <p:spTgt spid="9"/>
                                        </p:tgtEl>
                                      </p:cBhvr>
                                      <p:by x="105000" y="105000"/>
                                    </p:animScale>
                                  </p:childTnLst>
                                </p:cTn>
                              </p:par>
                              <p:par>
                                <p:cTn id="64" presetID="26" presetClass="emph" presetSubtype="0" fill="hold" grpId="1" nodeType="withEffect">
                                  <p:stCondLst>
                                    <p:cond delay="0"/>
                                  </p:stCondLst>
                                  <p:childTnLst>
                                    <p:animEffect transition="out" filter="fade">
                                      <p:cBhvr>
                                        <p:cTn id="65" dur="500" tmFilter="0, 0; .2, .5; .8, .5; 1, 0"/>
                                        <p:tgtEl>
                                          <p:spTgt spid="7"/>
                                        </p:tgtEl>
                                      </p:cBhvr>
                                    </p:animEffect>
                                    <p:animScale>
                                      <p:cBhvr>
                                        <p:cTn id="66" dur="250" autoRev="1" fill="hold"/>
                                        <p:tgtEl>
                                          <p:spTgt spid="7"/>
                                        </p:tgtEl>
                                      </p:cBhvr>
                                      <p:by x="105000" y="105000"/>
                                    </p:animScale>
                                  </p:childTnLst>
                                </p:cTn>
                              </p:par>
                              <p:par>
                                <p:cTn id="67" presetID="26" presetClass="emph" presetSubtype="0" fill="hold" grpId="1" nodeType="withEffect">
                                  <p:stCondLst>
                                    <p:cond delay="0"/>
                                  </p:stCondLst>
                                  <p:childTnLst>
                                    <p:animEffect transition="out" filter="fade">
                                      <p:cBhvr>
                                        <p:cTn id="68" dur="500" tmFilter="0, 0; .2, .5; .8, .5; 1, 0"/>
                                        <p:tgtEl>
                                          <p:spTgt spid="14"/>
                                        </p:tgtEl>
                                      </p:cBhvr>
                                    </p:animEffect>
                                    <p:animScale>
                                      <p:cBhvr>
                                        <p:cTn id="69" dur="250" autoRev="1" fill="hold"/>
                                        <p:tgtEl>
                                          <p:spTgt spid="14"/>
                                        </p:tgtEl>
                                      </p:cBhvr>
                                      <p:by x="105000" y="105000"/>
                                    </p:animScale>
                                  </p:childTnLst>
                                </p:cTn>
                              </p:par>
                              <p:par>
                                <p:cTn id="70" presetID="26" presetClass="emph" presetSubtype="0" fill="hold" grpId="1" nodeType="withEffect">
                                  <p:stCondLst>
                                    <p:cond delay="0"/>
                                  </p:stCondLst>
                                  <p:childTnLst>
                                    <p:animEffect transition="out" filter="fade">
                                      <p:cBhvr>
                                        <p:cTn id="71" dur="500" tmFilter="0, 0; .2, .5; .8, .5; 1, 0"/>
                                        <p:tgtEl>
                                          <p:spTgt spid="15"/>
                                        </p:tgtEl>
                                      </p:cBhvr>
                                    </p:animEffect>
                                    <p:animScale>
                                      <p:cBhvr>
                                        <p:cTn id="72" dur="250" autoRev="1" fill="hold"/>
                                        <p:tgtEl>
                                          <p:spTgt spid="15"/>
                                        </p:tgtEl>
                                      </p:cBhvr>
                                      <p:by x="105000" y="105000"/>
                                    </p:animScale>
                                  </p:childTnLst>
                                </p:cTn>
                              </p:par>
                              <p:par>
                                <p:cTn id="73" presetID="26" presetClass="emph" presetSubtype="0" fill="hold" grpId="1" nodeType="withEffect">
                                  <p:stCondLst>
                                    <p:cond delay="0"/>
                                  </p:stCondLst>
                                  <p:childTnLst>
                                    <p:animEffect transition="out" filter="fade">
                                      <p:cBhvr>
                                        <p:cTn id="74" dur="500" tmFilter="0, 0; .2, .5; .8, .5; 1, 0"/>
                                        <p:tgtEl>
                                          <p:spTgt spid="37"/>
                                        </p:tgtEl>
                                      </p:cBhvr>
                                    </p:animEffect>
                                    <p:animScale>
                                      <p:cBhvr>
                                        <p:cTn id="75" dur="250" autoRev="1" fill="hold"/>
                                        <p:tgtEl>
                                          <p:spTgt spid="37"/>
                                        </p:tgtEl>
                                      </p:cBhvr>
                                      <p:by x="105000" y="105000"/>
                                    </p:animScale>
                                  </p:childTnLst>
                                </p:cTn>
                              </p:par>
                            </p:childTnLst>
                          </p:cTn>
                        </p:par>
                      </p:childTnLst>
                    </p:cTn>
                  </p:par>
                  <p:par>
                    <p:cTn id="76" fill="hold">
                      <p:stCondLst>
                        <p:cond delay="indefinite"/>
                      </p:stCondLst>
                      <p:childTnLst>
                        <p:par>
                          <p:cTn id="77" fill="hold">
                            <p:stCondLst>
                              <p:cond delay="0"/>
                            </p:stCondLst>
                            <p:childTnLst>
                              <p:par>
                                <p:cTn id="78" presetID="7" presetClass="emph" presetSubtype="2" fill="hold" nodeType="clickEffect">
                                  <p:stCondLst>
                                    <p:cond delay="0"/>
                                  </p:stCondLst>
                                  <p:childTnLst>
                                    <p:animClr clrSpc="rgb" dir="cw">
                                      <p:cBhvr>
                                        <p:cTn id="79" dur="1000" fill="hold"/>
                                        <p:tgtEl>
                                          <p:spTgt spid="9"/>
                                        </p:tgtEl>
                                        <p:attrNameLst>
                                          <p:attrName>stroke.color</p:attrName>
                                        </p:attrNameLst>
                                      </p:cBhvr>
                                      <p:to>
                                        <a:srgbClr val="993300"/>
                                      </p:to>
                                    </p:animClr>
                                    <p:set>
                                      <p:cBhvr>
                                        <p:cTn id="80" dur="1000" fill="hold"/>
                                        <p:tgtEl>
                                          <p:spTgt spid="9"/>
                                        </p:tgtEl>
                                        <p:attrNameLst>
                                          <p:attrName>stroke.on</p:attrName>
                                        </p:attrNameLst>
                                      </p:cBhvr>
                                      <p:to>
                                        <p:strVal val="true"/>
                                      </p:to>
                                    </p:set>
                                  </p:childTnLst>
                                </p:cTn>
                              </p:par>
                              <p:par>
                                <p:cTn id="81" presetID="7" presetClass="emph" presetSubtype="2" fill="hold" nodeType="withEffect">
                                  <p:stCondLst>
                                    <p:cond delay="0"/>
                                  </p:stCondLst>
                                  <p:childTnLst>
                                    <p:animClr clrSpc="rgb" dir="cw">
                                      <p:cBhvr>
                                        <p:cTn id="82" dur="1000" fill="hold"/>
                                        <p:tgtEl>
                                          <p:spTgt spid="7"/>
                                        </p:tgtEl>
                                        <p:attrNameLst>
                                          <p:attrName>stroke.color</p:attrName>
                                        </p:attrNameLst>
                                      </p:cBhvr>
                                      <p:to>
                                        <a:srgbClr val="993300"/>
                                      </p:to>
                                    </p:animClr>
                                    <p:set>
                                      <p:cBhvr>
                                        <p:cTn id="83" dur="1000" fill="hold"/>
                                        <p:tgtEl>
                                          <p:spTgt spid="7"/>
                                        </p:tgtEl>
                                        <p:attrNameLst>
                                          <p:attrName>stroke.on</p:attrName>
                                        </p:attrNameLst>
                                      </p:cBhvr>
                                      <p:to>
                                        <p:strVal val="true"/>
                                      </p:to>
                                    </p:set>
                                  </p:childTnLst>
                                </p:cTn>
                              </p:par>
                              <p:par>
                                <p:cTn id="84" presetID="7" presetClass="emph" presetSubtype="2" fill="hold" nodeType="withEffect">
                                  <p:stCondLst>
                                    <p:cond delay="0"/>
                                  </p:stCondLst>
                                  <p:childTnLst>
                                    <p:animClr clrSpc="rgb" dir="cw">
                                      <p:cBhvr>
                                        <p:cTn id="85" dur="1000" fill="hold"/>
                                        <p:tgtEl>
                                          <p:spTgt spid="14"/>
                                        </p:tgtEl>
                                        <p:attrNameLst>
                                          <p:attrName>stroke.color</p:attrName>
                                        </p:attrNameLst>
                                      </p:cBhvr>
                                      <p:to>
                                        <a:srgbClr val="993300"/>
                                      </p:to>
                                    </p:animClr>
                                    <p:set>
                                      <p:cBhvr>
                                        <p:cTn id="86" dur="1000" fill="hold"/>
                                        <p:tgtEl>
                                          <p:spTgt spid="14"/>
                                        </p:tgtEl>
                                        <p:attrNameLst>
                                          <p:attrName>stroke.on</p:attrName>
                                        </p:attrNameLst>
                                      </p:cBhvr>
                                      <p:to>
                                        <p:strVal val="true"/>
                                      </p:to>
                                    </p:set>
                                  </p:childTnLst>
                                </p:cTn>
                              </p:par>
                              <p:par>
                                <p:cTn id="87" presetID="7" presetClass="emph" presetSubtype="2" fill="hold" nodeType="withEffect">
                                  <p:stCondLst>
                                    <p:cond delay="0"/>
                                  </p:stCondLst>
                                  <p:childTnLst>
                                    <p:animClr clrSpc="rgb" dir="cw">
                                      <p:cBhvr>
                                        <p:cTn id="88" dur="1000" fill="hold"/>
                                        <p:tgtEl>
                                          <p:spTgt spid="15"/>
                                        </p:tgtEl>
                                        <p:attrNameLst>
                                          <p:attrName>stroke.color</p:attrName>
                                        </p:attrNameLst>
                                      </p:cBhvr>
                                      <p:to>
                                        <a:srgbClr val="993300"/>
                                      </p:to>
                                    </p:animClr>
                                    <p:set>
                                      <p:cBhvr>
                                        <p:cTn id="89" dur="1000" fill="hold"/>
                                        <p:tgtEl>
                                          <p:spTgt spid="15"/>
                                        </p:tgtEl>
                                        <p:attrNameLst>
                                          <p:attrName>stroke.on</p:attrName>
                                        </p:attrNameLst>
                                      </p:cBhvr>
                                      <p:to>
                                        <p:strVal val="true"/>
                                      </p:to>
                                    </p:set>
                                  </p:childTnLst>
                                </p:cTn>
                              </p:par>
                              <p:par>
                                <p:cTn id="90" presetID="7" presetClass="emph" presetSubtype="2" fill="hold" nodeType="withEffect">
                                  <p:stCondLst>
                                    <p:cond delay="0"/>
                                  </p:stCondLst>
                                  <p:childTnLst>
                                    <p:animClr clrSpc="rgb" dir="cw">
                                      <p:cBhvr>
                                        <p:cTn id="91" dur="1000" fill="hold"/>
                                        <p:tgtEl>
                                          <p:spTgt spid="37"/>
                                        </p:tgtEl>
                                        <p:attrNameLst>
                                          <p:attrName>stroke.color</p:attrName>
                                        </p:attrNameLst>
                                      </p:cBhvr>
                                      <p:to>
                                        <a:srgbClr val="993300"/>
                                      </p:to>
                                    </p:animClr>
                                    <p:set>
                                      <p:cBhvr>
                                        <p:cTn id="92" dur="1000" fill="hold"/>
                                        <p:tgtEl>
                                          <p:spTgt spid="37"/>
                                        </p:tgtEl>
                                        <p:attrNameLst>
                                          <p:attrName>stroke.on</p:attrName>
                                        </p:attrNameLst>
                                      </p:cBhvr>
                                      <p:to>
                                        <p:strVal val="true"/>
                                      </p:to>
                                    </p:se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childTnLst>
                                    <p:set>
                                      <p:cBhvr>
                                        <p:cTn id="96" dur="1" fill="hold">
                                          <p:stCondLst>
                                            <p:cond delay="0"/>
                                          </p:stCondLst>
                                        </p:cTn>
                                        <p:tgtEl>
                                          <p:spTgt spid="43"/>
                                        </p:tgtEl>
                                        <p:attrNameLst>
                                          <p:attrName>style.visibility</p:attrName>
                                        </p:attrNameLst>
                                      </p:cBhvr>
                                      <p:to>
                                        <p:strVal val="visible"/>
                                      </p:to>
                                    </p:set>
                                    <p:animEffect transition="in" filter="wipe(left)">
                                      <p:cBhvr>
                                        <p:cTn id="97" dur="500"/>
                                        <p:tgtEl>
                                          <p:spTgt spid="43"/>
                                        </p:tgtEl>
                                      </p:cBhvr>
                                    </p:animEffect>
                                  </p:childTnLst>
                                </p:cTn>
                              </p:par>
                              <p:par>
                                <p:cTn id="98" presetID="22" presetClass="entr" presetSubtype="8" fill="hold" nodeType="withEffect">
                                  <p:stCondLst>
                                    <p:cond delay="0"/>
                                  </p:stCondLst>
                                  <p:childTnLst>
                                    <p:set>
                                      <p:cBhvr>
                                        <p:cTn id="99" dur="1" fill="hold">
                                          <p:stCondLst>
                                            <p:cond delay="0"/>
                                          </p:stCondLst>
                                        </p:cTn>
                                        <p:tgtEl>
                                          <p:spTgt spid="52"/>
                                        </p:tgtEl>
                                        <p:attrNameLst>
                                          <p:attrName>style.visibility</p:attrName>
                                        </p:attrNameLst>
                                      </p:cBhvr>
                                      <p:to>
                                        <p:strVal val="visible"/>
                                      </p:to>
                                    </p:set>
                                    <p:animEffect transition="in" filter="wipe(left)">
                                      <p:cBhvr>
                                        <p:cTn id="100" dur="500"/>
                                        <p:tgtEl>
                                          <p:spTgt spid="52"/>
                                        </p:tgtEl>
                                      </p:cBhvr>
                                    </p:animEffect>
                                  </p:childTnLst>
                                </p:cTn>
                              </p:par>
                              <p:par>
                                <p:cTn id="101" presetID="22" presetClass="entr" presetSubtype="8" fill="hold" nodeType="withEffect">
                                  <p:stCondLst>
                                    <p:cond delay="0"/>
                                  </p:stCondLst>
                                  <p:childTnLst>
                                    <p:set>
                                      <p:cBhvr>
                                        <p:cTn id="102" dur="1" fill="hold">
                                          <p:stCondLst>
                                            <p:cond delay="0"/>
                                          </p:stCondLst>
                                        </p:cTn>
                                        <p:tgtEl>
                                          <p:spTgt spid="49"/>
                                        </p:tgtEl>
                                        <p:attrNameLst>
                                          <p:attrName>style.visibility</p:attrName>
                                        </p:attrNameLst>
                                      </p:cBhvr>
                                      <p:to>
                                        <p:strVal val="visible"/>
                                      </p:to>
                                    </p:set>
                                    <p:animEffect transition="in" filter="wipe(left)">
                                      <p:cBhvr>
                                        <p:cTn id="103" dur="500"/>
                                        <p:tgtEl>
                                          <p:spTgt spid="49"/>
                                        </p:tgtEl>
                                      </p:cBhvr>
                                    </p:animEffect>
                                  </p:childTnLst>
                                </p:cTn>
                              </p:par>
                              <p:par>
                                <p:cTn id="104" presetID="22" presetClass="entr" presetSubtype="8" fill="hold" nodeType="withEffect">
                                  <p:stCondLst>
                                    <p:cond delay="0"/>
                                  </p:stCondLst>
                                  <p:childTnLst>
                                    <p:set>
                                      <p:cBhvr>
                                        <p:cTn id="105" dur="1" fill="hold">
                                          <p:stCondLst>
                                            <p:cond delay="0"/>
                                          </p:stCondLst>
                                        </p:cTn>
                                        <p:tgtEl>
                                          <p:spTgt spid="58"/>
                                        </p:tgtEl>
                                        <p:attrNameLst>
                                          <p:attrName>style.visibility</p:attrName>
                                        </p:attrNameLst>
                                      </p:cBhvr>
                                      <p:to>
                                        <p:strVal val="visible"/>
                                      </p:to>
                                    </p:set>
                                    <p:animEffect transition="in" filter="wipe(left)">
                                      <p:cBhvr>
                                        <p:cTn id="106"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7" grpId="1" animBg="1"/>
      <p:bldP spid="9" grpId="0" animBg="1"/>
      <p:bldP spid="9" grpId="1" animBg="1"/>
      <p:bldP spid="14" grpId="0" animBg="1"/>
      <p:bldP spid="14" grpId="1" animBg="1"/>
      <p:bldP spid="15" grpId="0" animBg="1"/>
      <p:bldP spid="15" grpId="1" animBg="1"/>
      <p:bldP spid="37" grpId="0" animBg="1"/>
      <p:bldP spid="37" grpId="1" animBg="1"/>
      <p:bldP spid="2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609600" y="1401106"/>
            <a:ext cx="4888948" cy="2332693"/>
            <a:chOff x="609600" y="791507"/>
            <a:chExt cx="4888948" cy="2332693"/>
          </a:xfrm>
        </p:grpSpPr>
        <p:sp>
          <p:nvSpPr>
            <p:cNvPr id="6" name="Rounded Rectangle 5"/>
            <p:cNvSpPr/>
            <p:nvPr/>
          </p:nvSpPr>
          <p:spPr bwMode="auto">
            <a:xfrm>
              <a:off x="609600" y="791507"/>
              <a:ext cx="4888948" cy="2104093"/>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0" numCol="1" rtlCol="0" anchor="b"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7" name="Rounded Rectangle 6"/>
            <p:cNvSpPr/>
            <p:nvPr/>
          </p:nvSpPr>
          <p:spPr bwMode="auto">
            <a:xfrm>
              <a:off x="1993348" y="907726"/>
              <a:ext cx="685800" cy="692474"/>
            </a:xfrm>
            <a:prstGeom prst="round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 2</a:t>
              </a:r>
            </a:p>
          </p:txBody>
        </p:sp>
        <p:sp>
          <p:nvSpPr>
            <p:cNvPr id="8" name="Rounded Rectangle 7"/>
            <p:cNvSpPr/>
            <p:nvPr/>
          </p:nvSpPr>
          <p:spPr bwMode="auto">
            <a:xfrm>
              <a:off x="767385" y="1453204"/>
              <a:ext cx="685800" cy="692474"/>
            </a:xfrm>
            <a:prstGeom prst="roundRect">
              <a:avLst/>
            </a:prstGeom>
            <a:ln>
              <a:solidFill>
                <a:srgbClr val="C0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dirty="0" smtClean="0">
                  <a:solidFill>
                    <a:schemeClr val="tx1"/>
                  </a:solidFill>
                  <a:latin typeface="Arial" charset="0"/>
                </a:rPr>
                <a:t>A 1</a:t>
              </a:r>
              <a:endParaRPr kumimoji="0" lang="en-US" sz="1800" b="0" i="0" u="none" strike="noStrike" cap="none" normalizeH="0" baseline="0" dirty="0" smtClean="0">
                <a:ln>
                  <a:noFill/>
                </a:ln>
                <a:solidFill>
                  <a:schemeClr val="tx1"/>
                </a:solidFill>
                <a:effectLst/>
                <a:latin typeface="Arial" charset="0"/>
              </a:endParaRPr>
            </a:p>
          </p:txBody>
        </p:sp>
        <p:sp>
          <p:nvSpPr>
            <p:cNvPr id="9" name="Rounded Rectangle 8"/>
            <p:cNvSpPr/>
            <p:nvPr/>
          </p:nvSpPr>
          <p:spPr bwMode="auto">
            <a:xfrm>
              <a:off x="1993348" y="1981200"/>
              <a:ext cx="685800" cy="692474"/>
            </a:xfrm>
            <a:prstGeom prst="roundRect">
              <a:avLst/>
            </a:prstGeom>
            <a:ln>
              <a:solidFill>
                <a:schemeClr val="accent6">
                  <a:lumMod val="40000"/>
                  <a:lumOff val="60000"/>
                </a:schemeClr>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 3</a:t>
              </a:r>
            </a:p>
          </p:txBody>
        </p:sp>
        <p:sp>
          <p:nvSpPr>
            <p:cNvPr id="10" name="Rounded Rectangle 9"/>
            <p:cNvSpPr/>
            <p:nvPr/>
          </p:nvSpPr>
          <p:spPr bwMode="auto">
            <a:xfrm>
              <a:off x="3364948" y="1435140"/>
              <a:ext cx="685800" cy="692474"/>
            </a:xfrm>
            <a:prstGeom prst="round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 4</a:t>
              </a:r>
            </a:p>
          </p:txBody>
        </p:sp>
        <p:cxnSp>
          <p:nvCxnSpPr>
            <p:cNvPr id="12" name="Straight Arrow Connector 42"/>
            <p:cNvCxnSpPr>
              <a:stCxn id="8" idx="3"/>
              <a:endCxn id="7" idx="1"/>
            </p:cNvCxnSpPr>
            <p:nvPr/>
          </p:nvCxnSpPr>
          <p:spPr bwMode="auto">
            <a:xfrm flipV="1">
              <a:off x="1453185" y="1253963"/>
              <a:ext cx="540163" cy="545478"/>
            </a:xfrm>
            <a:prstGeom prst="curvedConnector3">
              <a:avLst>
                <a:gd name="adj1" fmla="val 50000"/>
              </a:avLst>
            </a:prstGeom>
            <a:noFill/>
            <a:ln w="9525" cap="flat" cmpd="sng" algn="ctr">
              <a:solidFill>
                <a:schemeClr val="tx2"/>
              </a:solidFill>
              <a:prstDash val="solid"/>
              <a:round/>
              <a:headEnd type="none" w="med" len="med"/>
              <a:tailEnd type="triangle"/>
            </a:ln>
            <a:effectLst/>
          </p:spPr>
        </p:cxnSp>
        <p:cxnSp>
          <p:nvCxnSpPr>
            <p:cNvPr id="14" name="Straight Arrow Connector 42"/>
            <p:cNvCxnSpPr>
              <a:stCxn id="8" idx="3"/>
              <a:endCxn id="9" idx="1"/>
            </p:cNvCxnSpPr>
            <p:nvPr/>
          </p:nvCxnSpPr>
          <p:spPr bwMode="auto">
            <a:xfrm>
              <a:off x="1453185" y="1799441"/>
              <a:ext cx="540163" cy="527996"/>
            </a:xfrm>
            <a:prstGeom prst="curvedConnector3">
              <a:avLst>
                <a:gd name="adj1" fmla="val 50000"/>
              </a:avLst>
            </a:prstGeom>
            <a:noFill/>
            <a:ln w="9525" cap="flat" cmpd="sng" algn="ctr">
              <a:solidFill>
                <a:schemeClr val="tx2"/>
              </a:solidFill>
              <a:prstDash val="solid"/>
              <a:round/>
              <a:headEnd type="none" w="med" len="med"/>
              <a:tailEnd type="triangle"/>
            </a:ln>
            <a:effectLst/>
          </p:spPr>
        </p:cxnSp>
        <p:cxnSp>
          <p:nvCxnSpPr>
            <p:cNvPr id="22" name="Straight Arrow Connector 42"/>
            <p:cNvCxnSpPr>
              <a:endCxn id="10" idx="1"/>
            </p:cNvCxnSpPr>
            <p:nvPr/>
          </p:nvCxnSpPr>
          <p:spPr bwMode="auto">
            <a:xfrm>
              <a:off x="2679148" y="1184437"/>
              <a:ext cx="685800" cy="596940"/>
            </a:xfrm>
            <a:prstGeom prst="curvedConnector3">
              <a:avLst>
                <a:gd name="adj1" fmla="val 50000"/>
              </a:avLst>
            </a:prstGeom>
            <a:noFill/>
            <a:ln w="9525" cap="flat" cmpd="sng" algn="ctr">
              <a:solidFill>
                <a:schemeClr val="tx2"/>
              </a:solidFill>
              <a:prstDash val="solid"/>
              <a:round/>
              <a:headEnd type="none" w="med" len="med"/>
              <a:tailEnd type="triangle"/>
            </a:ln>
            <a:effectLst/>
          </p:spPr>
        </p:cxnSp>
        <p:cxnSp>
          <p:nvCxnSpPr>
            <p:cNvPr id="25" name="Straight Arrow Connector 42"/>
            <p:cNvCxnSpPr>
              <a:stCxn id="9" idx="3"/>
              <a:endCxn id="10" idx="1"/>
            </p:cNvCxnSpPr>
            <p:nvPr/>
          </p:nvCxnSpPr>
          <p:spPr bwMode="auto">
            <a:xfrm flipV="1">
              <a:off x="2679148" y="1781377"/>
              <a:ext cx="685800" cy="546060"/>
            </a:xfrm>
            <a:prstGeom prst="curvedConnector3">
              <a:avLst>
                <a:gd name="adj1" fmla="val 50000"/>
              </a:avLst>
            </a:prstGeom>
            <a:noFill/>
            <a:ln w="9525" cap="flat" cmpd="sng" algn="ctr">
              <a:solidFill>
                <a:schemeClr val="tx2"/>
              </a:solidFill>
              <a:prstDash val="solid"/>
              <a:round/>
              <a:headEnd type="none" w="med" len="med"/>
              <a:tailEnd type="triangle"/>
            </a:ln>
            <a:effectLst/>
          </p:spPr>
        </p:cxnSp>
        <p:sp>
          <p:nvSpPr>
            <p:cNvPr id="36" name="Rounded Rectangle 35"/>
            <p:cNvSpPr/>
            <p:nvPr/>
          </p:nvSpPr>
          <p:spPr bwMode="auto">
            <a:xfrm>
              <a:off x="1815824" y="2743200"/>
              <a:ext cx="2476500" cy="381000"/>
            </a:xfrm>
            <a:prstGeom prst="roundRect">
              <a:avLst/>
            </a:prstGeom>
            <a:solidFill>
              <a:srgbClr val="00B0F0"/>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marL="342900" indent="-342900" algn="ctr"/>
              <a:r>
                <a:rPr lang="en-US" dirty="0" smtClean="0"/>
                <a:t>Composite service</a:t>
              </a:r>
              <a:endParaRPr lang="en-US" dirty="0"/>
            </a:p>
          </p:txBody>
        </p:sp>
      </p:grpSp>
      <p:sp>
        <p:nvSpPr>
          <p:cNvPr id="2" name="Title 1"/>
          <p:cNvSpPr>
            <a:spLocks noGrp="1"/>
          </p:cNvSpPr>
          <p:nvPr>
            <p:ph type="title"/>
          </p:nvPr>
        </p:nvSpPr>
        <p:spPr/>
        <p:txBody>
          <a:bodyPr/>
          <a:lstStyle/>
          <a:p>
            <a:r>
              <a:rPr lang="en-US" dirty="0" smtClean="0"/>
              <a:t>Process of candidates selection</a:t>
            </a:r>
            <a:endParaRPr lang="en-US" dirty="0"/>
          </a:p>
        </p:txBody>
      </p:sp>
      <p:sp>
        <p:nvSpPr>
          <p:cNvPr id="4" name="Date Placeholder 3"/>
          <p:cNvSpPr>
            <a:spLocks noGrp="1"/>
          </p:cNvSpPr>
          <p:nvPr>
            <p:ph type="dt" sz="half" idx="10"/>
          </p:nvPr>
        </p:nvSpPr>
        <p:spPr/>
        <p:txBody>
          <a:bodyPr/>
          <a:lstStyle/>
          <a:p>
            <a:pPr>
              <a:defRPr/>
            </a:pPr>
            <a:r>
              <a:rPr lang="en-US" smtClean="0"/>
              <a:t>ESEC/FSE, Saint Petersburg, Russia, 2013.</a:t>
            </a:r>
            <a:endParaRPr lang="hr-HR" dirty="0"/>
          </a:p>
        </p:txBody>
      </p:sp>
      <p:cxnSp>
        <p:nvCxnSpPr>
          <p:cNvPr id="15" name="Straight Arrow Connector 42"/>
          <p:cNvCxnSpPr>
            <a:stCxn id="10" idx="3"/>
          </p:cNvCxnSpPr>
          <p:nvPr/>
        </p:nvCxnSpPr>
        <p:spPr bwMode="auto">
          <a:xfrm>
            <a:off x="4050748" y="2390976"/>
            <a:ext cx="643172" cy="464441"/>
          </a:xfrm>
          <a:prstGeom prst="curvedConnector3">
            <a:avLst>
              <a:gd name="adj1" fmla="val 50000"/>
            </a:avLst>
          </a:prstGeom>
          <a:noFill/>
          <a:ln w="9525" cap="flat" cmpd="sng" algn="ctr">
            <a:solidFill>
              <a:schemeClr val="tx2"/>
            </a:solidFill>
            <a:prstDash val="solid"/>
            <a:round/>
            <a:headEnd type="none" w="med" len="med"/>
            <a:tailEnd type="triangle"/>
          </a:ln>
          <a:effectLst/>
        </p:spPr>
      </p:cxnSp>
      <p:sp>
        <p:nvSpPr>
          <p:cNvPr id="29" name="Rounded Rectangle 28"/>
          <p:cNvSpPr/>
          <p:nvPr/>
        </p:nvSpPr>
        <p:spPr bwMode="auto">
          <a:xfrm>
            <a:off x="6172200" y="1371600"/>
            <a:ext cx="2362200" cy="2095500"/>
          </a:xfrm>
          <a:prstGeom prst="roundRect">
            <a:avLst/>
          </a:prstGeom>
          <a:ln>
            <a:solidFill>
              <a:schemeClr val="accent2"/>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b"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30" name="Rounded Rectangle 29"/>
          <p:cNvSpPr/>
          <p:nvPr/>
        </p:nvSpPr>
        <p:spPr bwMode="auto">
          <a:xfrm>
            <a:off x="7696200" y="1500621"/>
            <a:ext cx="685800" cy="692474"/>
          </a:xfrm>
          <a:prstGeom prst="round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 2</a:t>
            </a:r>
          </a:p>
        </p:txBody>
      </p:sp>
      <p:sp>
        <p:nvSpPr>
          <p:cNvPr id="31" name="Rounded Rectangle 30"/>
          <p:cNvSpPr/>
          <p:nvPr/>
        </p:nvSpPr>
        <p:spPr bwMode="auto">
          <a:xfrm>
            <a:off x="6934200" y="1531046"/>
            <a:ext cx="685800" cy="692474"/>
          </a:xfrm>
          <a:prstGeom prst="roundRect">
            <a:avLst/>
          </a:prstGeom>
          <a:ln>
            <a:solidFill>
              <a:srgbClr val="C0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dirty="0" smtClean="0">
                <a:solidFill>
                  <a:schemeClr val="tx1"/>
                </a:solidFill>
                <a:latin typeface="Arial" charset="0"/>
              </a:rPr>
              <a:t>A 1</a:t>
            </a:r>
            <a:endParaRPr kumimoji="0" lang="en-US" sz="1800" b="0" i="0" u="none" strike="noStrike" cap="none" normalizeH="0" baseline="0" dirty="0" smtClean="0">
              <a:ln>
                <a:noFill/>
              </a:ln>
              <a:solidFill>
                <a:schemeClr val="tx1"/>
              </a:solidFill>
              <a:effectLst/>
              <a:latin typeface="Arial" charset="0"/>
            </a:endParaRPr>
          </a:p>
        </p:txBody>
      </p:sp>
      <p:sp>
        <p:nvSpPr>
          <p:cNvPr id="32" name="Rounded Rectangle 31"/>
          <p:cNvSpPr/>
          <p:nvPr/>
        </p:nvSpPr>
        <p:spPr bwMode="auto">
          <a:xfrm>
            <a:off x="7381875" y="2061314"/>
            <a:ext cx="685800" cy="692474"/>
          </a:xfrm>
          <a:prstGeom prst="roundRect">
            <a:avLst/>
          </a:prstGeom>
          <a:ln>
            <a:solidFill>
              <a:schemeClr val="accent6">
                <a:lumMod val="40000"/>
                <a:lumOff val="60000"/>
              </a:schemeClr>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 3</a:t>
            </a:r>
          </a:p>
        </p:txBody>
      </p:sp>
      <p:sp>
        <p:nvSpPr>
          <p:cNvPr id="33" name="Rounded Rectangle 32"/>
          <p:cNvSpPr/>
          <p:nvPr/>
        </p:nvSpPr>
        <p:spPr bwMode="auto">
          <a:xfrm>
            <a:off x="6629400" y="2034021"/>
            <a:ext cx="685800" cy="692474"/>
          </a:xfrm>
          <a:prstGeom prst="round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 4</a:t>
            </a:r>
          </a:p>
        </p:txBody>
      </p:sp>
      <p:sp>
        <p:nvSpPr>
          <p:cNvPr id="34" name="Rounded Rectangle 33"/>
          <p:cNvSpPr/>
          <p:nvPr/>
        </p:nvSpPr>
        <p:spPr bwMode="auto">
          <a:xfrm>
            <a:off x="6381750" y="2524420"/>
            <a:ext cx="685800" cy="692474"/>
          </a:xfrm>
          <a:prstGeom prst="roundRect">
            <a:avLst/>
          </a:prstGeom>
          <a:ln>
            <a:solidFill>
              <a:srgbClr val="00B0F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 5</a:t>
            </a:r>
          </a:p>
        </p:txBody>
      </p:sp>
      <p:sp>
        <p:nvSpPr>
          <p:cNvPr id="35" name="Rounded Rectangle 34"/>
          <p:cNvSpPr/>
          <p:nvPr/>
        </p:nvSpPr>
        <p:spPr bwMode="auto">
          <a:xfrm>
            <a:off x="7143750" y="2524420"/>
            <a:ext cx="685800" cy="692474"/>
          </a:xfrm>
          <a:prstGeom prst="roundRect">
            <a:avLst/>
          </a:prstGeom>
          <a:ln>
            <a:solidFill>
              <a:srgbClr val="FFC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 6</a:t>
            </a:r>
          </a:p>
        </p:txBody>
      </p:sp>
      <p:sp>
        <p:nvSpPr>
          <p:cNvPr id="43" name="Rectangle 42"/>
          <p:cNvSpPr/>
          <p:nvPr/>
        </p:nvSpPr>
        <p:spPr bwMode="auto">
          <a:xfrm>
            <a:off x="660400" y="4038600"/>
            <a:ext cx="3530600" cy="369332"/>
          </a:xfrm>
          <a:prstGeom prst="rect">
            <a:avLst/>
          </a:prstGeom>
          <a:ln>
            <a:solidFill>
              <a:srgbClr val="00B0F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sp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Functional properties</a:t>
            </a:r>
          </a:p>
        </p:txBody>
      </p:sp>
      <p:sp>
        <p:nvSpPr>
          <p:cNvPr id="44" name="Rectangle 43"/>
          <p:cNvSpPr/>
          <p:nvPr/>
        </p:nvSpPr>
        <p:spPr bwMode="auto">
          <a:xfrm>
            <a:off x="4927600" y="4038600"/>
            <a:ext cx="3530600" cy="369332"/>
          </a:xfrm>
          <a:prstGeom prst="rect">
            <a:avLst/>
          </a:prstGeom>
          <a:ln>
            <a:solidFill>
              <a:schemeClr val="accent6">
                <a:lumMod val="60000"/>
                <a:lumOff val="40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sp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Nonfunctional properties</a:t>
            </a:r>
          </a:p>
        </p:txBody>
      </p:sp>
      <p:sp>
        <p:nvSpPr>
          <p:cNvPr id="48" name="Line Callout 1 47"/>
          <p:cNvSpPr/>
          <p:nvPr/>
        </p:nvSpPr>
        <p:spPr bwMode="auto">
          <a:xfrm>
            <a:off x="685800" y="4838700"/>
            <a:ext cx="3530600" cy="438210"/>
          </a:xfrm>
          <a:prstGeom prst="borderCallout1">
            <a:avLst>
              <a:gd name="adj1" fmla="val -684"/>
              <a:gd name="adj2" fmla="val 50748"/>
              <a:gd name="adj3" fmla="val -78865"/>
              <a:gd name="adj4" fmla="val 50505"/>
            </a:avLst>
          </a:prstGeom>
          <a:ln>
            <a:solidFill>
              <a:srgbClr val="0070C0"/>
            </a:solidFill>
            <a:prstDash val="sysDash"/>
            <a:headEnd type="none" w="med" len="med"/>
            <a:tailEnd type="triangle" w="lg"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dirty="0" smtClean="0">
                <a:solidFill>
                  <a:srgbClr val="0070C0"/>
                </a:solidFill>
                <a:latin typeface="Arial" charset="0"/>
              </a:rPr>
              <a:t>Ensure the desired functionality</a:t>
            </a:r>
            <a:endParaRPr kumimoji="0" lang="en-US" b="0" i="0" u="none" strike="noStrike" cap="none" normalizeH="0" baseline="0" dirty="0" smtClean="0">
              <a:ln>
                <a:noFill/>
              </a:ln>
              <a:solidFill>
                <a:srgbClr val="0070C0"/>
              </a:solidFill>
              <a:effectLst/>
              <a:latin typeface="Arial" charset="0"/>
            </a:endParaRPr>
          </a:p>
        </p:txBody>
      </p:sp>
      <p:sp>
        <p:nvSpPr>
          <p:cNvPr id="49" name="Down Arrow 48"/>
          <p:cNvSpPr/>
          <p:nvPr/>
        </p:nvSpPr>
        <p:spPr bwMode="auto">
          <a:xfrm>
            <a:off x="6534150" y="4476496"/>
            <a:ext cx="279400" cy="362204"/>
          </a:xfrm>
          <a:prstGeom prst="downArrow">
            <a:avLst/>
          </a:prstGeom>
          <a:ln>
            <a:solidFill>
              <a:srgbClr val="0070C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spAutoFit/>
          </a:bodyPr>
          <a:lstStyle/>
          <a:p>
            <a:pPr marL="342900" marR="0" indent="-342900" algn="l" defTabSz="914400" rtl="0" eaLnBrk="1" fontAlgn="base" latinLnBrk="0" hangingPunct="1">
              <a:lnSpc>
                <a:spcPct val="100000"/>
              </a:lnSpc>
              <a:spcBef>
                <a:spcPct val="5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50" name="Rectangle 49"/>
          <p:cNvSpPr/>
          <p:nvPr/>
        </p:nvSpPr>
        <p:spPr bwMode="auto">
          <a:xfrm>
            <a:off x="4927600" y="4800600"/>
            <a:ext cx="1606550" cy="369332"/>
          </a:xfrm>
          <a:prstGeom prst="rect">
            <a:avLst/>
          </a:prstGeom>
          <a:ln>
            <a:solidFill>
              <a:schemeClr val="accent6">
                <a:lumMod val="60000"/>
                <a:lumOff val="40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sp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Reliability</a:t>
            </a:r>
          </a:p>
        </p:txBody>
      </p:sp>
      <p:sp>
        <p:nvSpPr>
          <p:cNvPr id="51" name="Rectangle 50"/>
          <p:cNvSpPr/>
          <p:nvPr/>
        </p:nvSpPr>
        <p:spPr bwMode="auto">
          <a:xfrm>
            <a:off x="6813550" y="4800600"/>
            <a:ext cx="1644650" cy="369332"/>
          </a:xfrm>
          <a:prstGeom prst="rect">
            <a:avLst/>
          </a:prstGeom>
          <a:ln>
            <a:solidFill>
              <a:schemeClr val="accent6">
                <a:lumMod val="60000"/>
                <a:lumOff val="40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sp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dirty="0" smtClean="0">
                <a:solidFill>
                  <a:schemeClr val="tx1"/>
                </a:solidFill>
                <a:latin typeface="Arial" charset="0"/>
              </a:rPr>
              <a:t>Availability</a:t>
            </a:r>
            <a:endParaRPr kumimoji="0" lang="en-US" sz="1800" b="0" i="0" u="none" strike="noStrike" cap="none" normalizeH="0" baseline="0" dirty="0" smtClean="0">
              <a:ln>
                <a:noFill/>
              </a:ln>
              <a:solidFill>
                <a:schemeClr val="tx1"/>
              </a:solidFill>
              <a:effectLst/>
              <a:latin typeface="Arial" charset="0"/>
            </a:endParaRPr>
          </a:p>
        </p:txBody>
      </p:sp>
      <p:sp>
        <p:nvSpPr>
          <p:cNvPr id="52" name="TextBox 51"/>
          <p:cNvSpPr txBox="1"/>
          <p:nvPr/>
        </p:nvSpPr>
        <p:spPr>
          <a:xfrm>
            <a:off x="6464300" y="4876800"/>
            <a:ext cx="441146" cy="400110"/>
          </a:xfrm>
          <a:prstGeom prst="rect">
            <a:avLst/>
          </a:prstGeom>
          <a:noFill/>
        </p:spPr>
        <p:txBody>
          <a:bodyPr wrap="none" rtlCol="0">
            <a:spAutoFit/>
          </a:bodyPr>
          <a:lstStyle/>
          <a:p>
            <a:r>
              <a:rPr lang="en-US" sz="2000" dirty="0" smtClean="0"/>
              <a:t>…</a:t>
            </a:r>
            <a:endParaRPr lang="en-US" sz="2000" dirty="0"/>
          </a:p>
        </p:txBody>
      </p:sp>
      <p:sp>
        <p:nvSpPr>
          <p:cNvPr id="53" name="Line Callout 1 52"/>
          <p:cNvSpPr/>
          <p:nvPr/>
        </p:nvSpPr>
        <p:spPr bwMode="auto">
          <a:xfrm>
            <a:off x="4908550" y="5638800"/>
            <a:ext cx="3549650" cy="457200"/>
          </a:xfrm>
          <a:prstGeom prst="borderCallout1">
            <a:avLst>
              <a:gd name="adj1" fmla="val 745"/>
              <a:gd name="adj2" fmla="val 50104"/>
              <a:gd name="adj3" fmla="val -83627"/>
              <a:gd name="adj4" fmla="val 49930"/>
            </a:avLst>
          </a:prstGeom>
          <a:ln>
            <a:solidFill>
              <a:srgbClr val="0070C0"/>
            </a:solidFill>
            <a:prstDash val="sysDash"/>
            <a:headEnd type="none" w="med" len="med"/>
            <a:tailEnd type="triangle" w="lg"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dirty="0" smtClean="0">
                <a:solidFill>
                  <a:srgbClr val="0070C0"/>
                </a:solidFill>
                <a:latin typeface="Arial" charset="0"/>
              </a:rPr>
              <a:t>Impact </a:t>
            </a:r>
            <a:r>
              <a:rPr lang="en-US" dirty="0" err="1" smtClean="0">
                <a:solidFill>
                  <a:srgbClr val="0070C0"/>
                </a:solidFill>
                <a:latin typeface="Arial" charset="0"/>
              </a:rPr>
              <a:t>Qos</a:t>
            </a:r>
            <a:r>
              <a:rPr lang="en-US" dirty="0" smtClean="0">
                <a:solidFill>
                  <a:srgbClr val="0070C0"/>
                </a:solidFill>
                <a:latin typeface="Arial" charset="0"/>
              </a:rPr>
              <a:t> &amp; </a:t>
            </a:r>
            <a:r>
              <a:rPr lang="en-US" dirty="0" err="1" smtClean="0">
                <a:solidFill>
                  <a:srgbClr val="0070C0"/>
                </a:solidFill>
                <a:latin typeface="Arial" charset="0"/>
              </a:rPr>
              <a:t>QoE</a:t>
            </a:r>
            <a:endParaRPr kumimoji="0" lang="en-US" b="0" i="0" u="none" strike="noStrike" cap="none" normalizeH="0" baseline="0" dirty="0" smtClean="0">
              <a:ln>
                <a:noFill/>
              </a:ln>
              <a:solidFill>
                <a:srgbClr val="0070C0"/>
              </a:solidFill>
              <a:effectLst/>
              <a:latin typeface="Arial" charset="0"/>
            </a:endParaRPr>
          </a:p>
        </p:txBody>
      </p:sp>
      <p:sp>
        <p:nvSpPr>
          <p:cNvPr id="37" name="Rounded Rectangle 36"/>
          <p:cNvSpPr/>
          <p:nvPr/>
        </p:nvSpPr>
        <p:spPr bwMode="auto">
          <a:xfrm>
            <a:off x="6553200" y="3352799"/>
            <a:ext cx="1644788" cy="381000"/>
          </a:xfrm>
          <a:prstGeom prst="roundRect">
            <a:avLst/>
          </a:prstGeom>
          <a:solidFill>
            <a:srgbClr val="00B0F0"/>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marL="342900" indent="-342900" algn="ctr"/>
            <a:r>
              <a:rPr lang="en-US" dirty="0" smtClean="0"/>
              <a:t>Repository</a:t>
            </a:r>
            <a:endParaRPr lang="en-US" dirty="0"/>
          </a:p>
        </p:txBody>
      </p:sp>
    </p:spTree>
    <p:extLst>
      <p:ext uri="{BB962C8B-B14F-4D97-AF65-F5344CB8AC3E}">
        <p14:creationId xmlns:p14="http://schemas.microsoft.com/office/powerpoint/2010/main" val="2332014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fade">
                                      <p:cBhvr>
                                        <p:cTn id="12" dur="500"/>
                                        <p:tgtEl>
                                          <p:spTgt spid="29"/>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7"/>
                                        </p:tgtEl>
                                        <p:attrNameLst>
                                          <p:attrName>style.visibility</p:attrName>
                                        </p:attrNameLst>
                                      </p:cBhvr>
                                      <p:to>
                                        <p:strVal val="visible"/>
                                      </p:to>
                                    </p:set>
                                    <p:animEffect transition="in" filter="fade">
                                      <p:cBhvr>
                                        <p:cTn id="15" dur="500"/>
                                        <p:tgtEl>
                                          <p:spTgt spid="37"/>
                                        </p:tgtEl>
                                      </p:cBhvr>
                                    </p:animEffect>
                                  </p:childTnLst>
                                </p:cTn>
                              </p:par>
                            </p:childTnLst>
                          </p:cTn>
                        </p:par>
                        <p:par>
                          <p:cTn id="16" fill="hold">
                            <p:stCondLst>
                              <p:cond delay="500"/>
                            </p:stCondLst>
                            <p:childTnLst>
                              <p:par>
                                <p:cTn id="17" presetID="10" presetClass="entr" presetSubtype="0" fill="hold" grpId="0" nodeType="after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fade">
                                      <p:cBhvr>
                                        <p:cTn id="19" dur="500"/>
                                        <p:tgtEl>
                                          <p:spTgt spid="30"/>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fade">
                                      <p:cBhvr>
                                        <p:cTn id="22" dur="500"/>
                                        <p:tgtEl>
                                          <p:spTgt spid="3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animEffect transition="in" filter="fade">
                                      <p:cBhvr>
                                        <p:cTn id="25" dur="500"/>
                                        <p:tgtEl>
                                          <p:spTgt spid="32"/>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fade">
                                      <p:cBhvr>
                                        <p:cTn id="28" dur="500"/>
                                        <p:tgtEl>
                                          <p:spTgt spid="3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fade">
                                      <p:cBhvr>
                                        <p:cTn id="31" dur="500"/>
                                        <p:tgtEl>
                                          <p:spTgt spid="34"/>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5"/>
                                        </p:tgtEl>
                                        <p:attrNameLst>
                                          <p:attrName>style.visibility</p:attrName>
                                        </p:attrNameLst>
                                      </p:cBhvr>
                                      <p:to>
                                        <p:strVal val="visible"/>
                                      </p:to>
                                    </p:set>
                                    <p:animEffect transition="in" filter="fade">
                                      <p:cBhvr>
                                        <p:cTn id="34" dur="500"/>
                                        <p:tgtEl>
                                          <p:spTgt spid="35"/>
                                        </p:tgtEl>
                                      </p:cBhvr>
                                    </p:animEffect>
                                  </p:childTnLst>
                                </p:cTn>
                              </p:par>
                            </p:childTnLst>
                          </p:cTn>
                        </p:par>
                      </p:childTnLst>
                    </p:cTn>
                  </p:par>
                  <p:par>
                    <p:cTn id="35" fill="hold">
                      <p:stCondLst>
                        <p:cond delay="indefinite"/>
                      </p:stCondLst>
                      <p:childTnLst>
                        <p:par>
                          <p:cTn id="36" fill="hold">
                            <p:stCondLst>
                              <p:cond delay="0"/>
                            </p:stCondLst>
                            <p:childTnLst>
                              <p:par>
                                <p:cTn id="37" presetID="26" presetClass="emph" presetSubtype="0" fill="hold" grpId="1" nodeType="clickEffect">
                                  <p:stCondLst>
                                    <p:cond delay="0"/>
                                  </p:stCondLst>
                                  <p:childTnLst>
                                    <p:animEffect transition="out" filter="fade">
                                      <p:cBhvr>
                                        <p:cTn id="38" dur="500" tmFilter="0, 0; .2, .5; .8, .5; 1, 0"/>
                                        <p:tgtEl>
                                          <p:spTgt spid="34"/>
                                        </p:tgtEl>
                                      </p:cBhvr>
                                    </p:animEffect>
                                    <p:animScale>
                                      <p:cBhvr>
                                        <p:cTn id="39" dur="250" autoRev="1" fill="hold"/>
                                        <p:tgtEl>
                                          <p:spTgt spid="34"/>
                                        </p:tgtEl>
                                      </p:cBhvr>
                                      <p:by x="105000" y="105000"/>
                                    </p:animScale>
                                  </p:childTnLst>
                                </p:cTn>
                              </p:par>
                            </p:childTnLst>
                          </p:cTn>
                        </p:par>
                      </p:childTnLst>
                    </p:cTn>
                  </p:par>
                  <p:par>
                    <p:cTn id="40" fill="hold">
                      <p:stCondLst>
                        <p:cond delay="indefinite"/>
                      </p:stCondLst>
                      <p:childTnLst>
                        <p:par>
                          <p:cTn id="41" fill="hold">
                            <p:stCondLst>
                              <p:cond delay="0"/>
                            </p:stCondLst>
                            <p:childTnLst>
                              <p:par>
                                <p:cTn id="42" presetID="42" presetClass="path" presetSubtype="0" accel="50000" decel="50000" fill="hold" grpId="2" nodeType="clickEffect">
                                  <p:stCondLst>
                                    <p:cond delay="0"/>
                                  </p:stCondLst>
                                  <p:childTnLst>
                                    <p:animMotion origin="layout" path="M -3.33333E-6 0.00023 L -0.18541 -0.00069 " pathEditMode="relative" rAng="0" ptsTypes="AA">
                                      <p:cBhvr>
                                        <p:cTn id="43" dur="1000" fill="hold"/>
                                        <p:tgtEl>
                                          <p:spTgt spid="34"/>
                                        </p:tgtEl>
                                        <p:attrNameLst>
                                          <p:attrName>ppt_x</p:attrName>
                                          <p:attrName>ppt_y</p:attrName>
                                        </p:attrNameLst>
                                      </p:cBhvr>
                                      <p:rCtr x="-9271" y="-46"/>
                                    </p:animMotion>
                                  </p:childTnLst>
                                </p:cTn>
                              </p:par>
                            </p:childTnLst>
                          </p:cTn>
                        </p:par>
                        <p:par>
                          <p:cTn id="44" fill="hold">
                            <p:stCondLst>
                              <p:cond delay="1000"/>
                            </p:stCondLst>
                            <p:childTnLst>
                              <p:par>
                                <p:cTn id="45" presetID="22" presetClass="entr" presetSubtype="8" fill="hold" nodeType="after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wipe(left)">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3"/>
                                        </p:tgtEl>
                                        <p:attrNameLst>
                                          <p:attrName>style.visibility</p:attrName>
                                        </p:attrNameLst>
                                      </p:cBhvr>
                                      <p:to>
                                        <p:strVal val="visible"/>
                                      </p:to>
                                    </p:set>
                                    <p:animEffect transition="in" filter="fade">
                                      <p:cBhvr>
                                        <p:cTn id="52" dur="500"/>
                                        <p:tgtEl>
                                          <p:spTgt spid="43"/>
                                        </p:tgtEl>
                                      </p:cBhvr>
                                    </p:animEffect>
                                  </p:childTnLst>
                                </p:cTn>
                              </p:par>
                            </p:childTnLst>
                          </p:cTn>
                        </p:par>
                        <p:par>
                          <p:cTn id="53" fill="hold">
                            <p:stCondLst>
                              <p:cond delay="500"/>
                            </p:stCondLst>
                            <p:childTnLst>
                              <p:par>
                                <p:cTn id="54" presetID="10" presetClass="entr" presetSubtype="0" fill="hold" grpId="0" nodeType="afterEffect">
                                  <p:stCondLst>
                                    <p:cond delay="0"/>
                                  </p:stCondLst>
                                  <p:childTnLst>
                                    <p:set>
                                      <p:cBhvr>
                                        <p:cTn id="55" dur="1" fill="hold">
                                          <p:stCondLst>
                                            <p:cond delay="0"/>
                                          </p:stCondLst>
                                        </p:cTn>
                                        <p:tgtEl>
                                          <p:spTgt spid="48"/>
                                        </p:tgtEl>
                                        <p:attrNameLst>
                                          <p:attrName>style.visibility</p:attrName>
                                        </p:attrNameLst>
                                      </p:cBhvr>
                                      <p:to>
                                        <p:strVal val="visible"/>
                                      </p:to>
                                    </p:set>
                                    <p:animEffect transition="in" filter="fade">
                                      <p:cBhvr>
                                        <p:cTn id="56" dur="500"/>
                                        <p:tgtEl>
                                          <p:spTgt spid="48"/>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44"/>
                                        </p:tgtEl>
                                        <p:attrNameLst>
                                          <p:attrName>style.visibility</p:attrName>
                                        </p:attrNameLst>
                                      </p:cBhvr>
                                      <p:to>
                                        <p:strVal val="visible"/>
                                      </p:to>
                                    </p:set>
                                    <p:animEffect transition="in" filter="fade">
                                      <p:cBhvr>
                                        <p:cTn id="61" dur="500"/>
                                        <p:tgtEl>
                                          <p:spTgt spid="44"/>
                                        </p:tgtEl>
                                      </p:cBhvr>
                                    </p:animEffect>
                                  </p:childTnLst>
                                </p:cTn>
                              </p:par>
                            </p:childTnLst>
                          </p:cTn>
                        </p:par>
                        <p:par>
                          <p:cTn id="62" fill="hold">
                            <p:stCondLst>
                              <p:cond delay="500"/>
                            </p:stCondLst>
                            <p:childTnLst>
                              <p:par>
                                <p:cTn id="63" presetID="22" presetClass="entr" presetSubtype="1" fill="hold" grpId="0" nodeType="afterEffect">
                                  <p:stCondLst>
                                    <p:cond delay="0"/>
                                  </p:stCondLst>
                                  <p:childTnLst>
                                    <p:set>
                                      <p:cBhvr>
                                        <p:cTn id="64" dur="1" fill="hold">
                                          <p:stCondLst>
                                            <p:cond delay="0"/>
                                          </p:stCondLst>
                                        </p:cTn>
                                        <p:tgtEl>
                                          <p:spTgt spid="49"/>
                                        </p:tgtEl>
                                        <p:attrNameLst>
                                          <p:attrName>style.visibility</p:attrName>
                                        </p:attrNameLst>
                                      </p:cBhvr>
                                      <p:to>
                                        <p:strVal val="visible"/>
                                      </p:to>
                                    </p:set>
                                    <p:animEffect transition="in" filter="wipe(up)">
                                      <p:cBhvr>
                                        <p:cTn id="65" dur="500"/>
                                        <p:tgtEl>
                                          <p:spTgt spid="49"/>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50"/>
                                        </p:tgtEl>
                                        <p:attrNameLst>
                                          <p:attrName>style.visibility</p:attrName>
                                        </p:attrNameLst>
                                      </p:cBhvr>
                                      <p:to>
                                        <p:strVal val="visible"/>
                                      </p:to>
                                    </p:set>
                                    <p:animEffect transition="in" filter="fade">
                                      <p:cBhvr>
                                        <p:cTn id="70" dur="500"/>
                                        <p:tgtEl>
                                          <p:spTgt spid="50"/>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51"/>
                                        </p:tgtEl>
                                        <p:attrNameLst>
                                          <p:attrName>style.visibility</p:attrName>
                                        </p:attrNameLst>
                                      </p:cBhvr>
                                      <p:to>
                                        <p:strVal val="visible"/>
                                      </p:to>
                                    </p:set>
                                    <p:animEffect transition="in" filter="fade">
                                      <p:cBhvr>
                                        <p:cTn id="73" dur="500"/>
                                        <p:tgtEl>
                                          <p:spTgt spid="51"/>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52"/>
                                        </p:tgtEl>
                                        <p:attrNameLst>
                                          <p:attrName>style.visibility</p:attrName>
                                        </p:attrNameLst>
                                      </p:cBhvr>
                                      <p:to>
                                        <p:strVal val="visible"/>
                                      </p:to>
                                    </p:set>
                                    <p:animEffect transition="in" filter="fade">
                                      <p:cBhvr>
                                        <p:cTn id="76" dur="500"/>
                                        <p:tgtEl>
                                          <p:spTgt spid="52"/>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53"/>
                                        </p:tgtEl>
                                        <p:attrNameLst>
                                          <p:attrName>style.visibility</p:attrName>
                                        </p:attrNameLst>
                                      </p:cBhvr>
                                      <p:to>
                                        <p:strVal val="visible"/>
                                      </p:to>
                                    </p:set>
                                    <p:animEffect transition="in" filter="fade">
                                      <p:cBhvr>
                                        <p:cTn id="81" dur="500"/>
                                        <p:tgtEl>
                                          <p:spTgt spid="53"/>
                                        </p:tgtEl>
                                      </p:cBhvr>
                                    </p:animEffect>
                                  </p:childTnLst>
                                </p:cTn>
                              </p:par>
                            </p:childTnLst>
                          </p:cTn>
                        </p:par>
                      </p:childTnLst>
                    </p:cTn>
                  </p:par>
                  <p:par>
                    <p:cTn id="82" fill="hold">
                      <p:stCondLst>
                        <p:cond delay="indefinite"/>
                      </p:stCondLst>
                      <p:childTnLst>
                        <p:par>
                          <p:cTn id="83" fill="hold">
                            <p:stCondLst>
                              <p:cond delay="0"/>
                            </p:stCondLst>
                            <p:childTnLst>
                              <p:par>
                                <p:cTn id="84" presetID="24" presetClass="emph" presetSubtype="0" fill="hold" nodeType="clickEffect">
                                  <p:stCondLst>
                                    <p:cond delay="0"/>
                                  </p:stCondLst>
                                  <p:childTnLst>
                                    <p:animClr clrSpc="hsl" dir="cw">
                                      <p:cBhvr override="childStyle">
                                        <p:cTn id="85" dur="500" fill="hold"/>
                                        <p:tgtEl>
                                          <p:spTgt spid="50"/>
                                        </p:tgtEl>
                                        <p:attrNameLst>
                                          <p:attrName>style.color</p:attrName>
                                        </p:attrNameLst>
                                      </p:cBhvr>
                                      <p:by>
                                        <p:hsl h="0" s="-12549" l="-25098"/>
                                      </p:by>
                                    </p:animClr>
                                    <p:animClr clrSpc="hsl" dir="cw">
                                      <p:cBhvr>
                                        <p:cTn id="86" dur="500" fill="hold"/>
                                        <p:tgtEl>
                                          <p:spTgt spid="50"/>
                                        </p:tgtEl>
                                        <p:attrNameLst>
                                          <p:attrName>fillcolor</p:attrName>
                                        </p:attrNameLst>
                                      </p:cBhvr>
                                      <p:by>
                                        <p:hsl h="0" s="-12549" l="-25098"/>
                                      </p:by>
                                    </p:animClr>
                                    <p:animClr clrSpc="hsl" dir="cw">
                                      <p:cBhvr>
                                        <p:cTn id="87" dur="500" fill="hold"/>
                                        <p:tgtEl>
                                          <p:spTgt spid="50"/>
                                        </p:tgtEl>
                                        <p:attrNameLst>
                                          <p:attrName>stroke.color</p:attrName>
                                        </p:attrNameLst>
                                      </p:cBhvr>
                                      <p:by>
                                        <p:hsl h="0" s="-12549" l="-25098"/>
                                      </p:by>
                                    </p:animClr>
                                    <p:set>
                                      <p:cBhvr>
                                        <p:cTn id="88" dur="500" fill="hold"/>
                                        <p:tgtEl>
                                          <p:spTgt spid="5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32" grpId="0" animBg="1"/>
      <p:bldP spid="33" grpId="0" animBg="1"/>
      <p:bldP spid="34" grpId="0" animBg="1"/>
      <p:bldP spid="34" grpId="1" animBg="1"/>
      <p:bldP spid="34" grpId="2" animBg="1"/>
      <p:bldP spid="35" grpId="0" animBg="1"/>
      <p:bldP spid="43" grpId="0" animBg="1"/>
      <p:bldP spid="44" grpId="0" animBg="1"/>
      <p:bldP spid="48" grpId="0" animBg="1"/>
      <p:bldP spid="49" grpId="0" animBg="1"/>
      <p:bldP spid="50" grpId="0" animBg="1"/>
      <p:bldP spid="51" grpId="0" animBg="1"/>
      <p:bldP spid="52" grpId="0"/>
      <p:bldP spid="53" grpId="0" animBg="1"/>
      <p:bldP spid="3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4902700" y="1536059"/>
            <a:ext cx="3310666" cy="2156959"/>
            <a:chOff x="4674054" y="2069459"/>
            <a:chExt cx="3310666" cy="2156959"/>
          </a:xfrm>
        </p:grpSpPr>
        <p:grpSp>
          <p:nvGrpSpPr>
            <p:cNvPr id="38" name="Group 37"/>
            <p:cNvGrpSpPr/>
            <p:nvPr/>
          </p:nvGrpSpPr>
          <p:grpSpPr>
            <a:xfrm>
              <a:off x="4674054" y="2069459"/>
              <a:ext cx="3310666" cy="1892941"/>
              <a:chOff x="1143000" y="2220437"/>
              <a:chExt cx="4267200" cy="2555233"/>
            </a:xfrm>
          </p:grpSpPr>
          <p:sp>
            <p:nvSpPr>
              <p:cNvPr id="7" name="Rounded Rectangle 6"/>
              <p:cNvSpPr/>
              <p:nvPr/>
            </p:nvSpPr>
            <p:spPr bwMode="auto">
              <a:xfrm>
                <a:off x="1143000" y="2220437"/>
                <a:ext cx="4267200" cy="2555233"/>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b" anchorCtr="0" compatLnSpc="1">
                <a:prstTxWarp prst="textNoShape">
                  <a:avLst/>
                </a:prstTxWarp>
                <a:noAutofit/>
              </a:bodyPr>
              <a:lstStyle/>
              <a:p>
                <a:pPr marL="342900" marR="0" indent="-342900" algn="r" defTabSz="914400" rtl="0" eaLnBrk="1" fontAlgn="base" latinLnBrk="0" hangingPunct="1">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8" name="Rounded Rectangle 7"/>
              <p:cNvSpPr/>
              <p:nvPr/>
            </p:nvSpPr>
            <p:spPr bwMode="auto">
              <a:xfrm>
                <a:off x="2374348" y="2335074"/>
                <a:ext cx="685800" cy="692474"/>
              </a:xfrm>
              <a:prstGeom prst="round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 2</a:t>
                </a:r>
              </a:p>
            </p:txBody>
          </p:sp>
          <p:sp>
            <p:nvSpPr>
              <p:cNvPr id="9" name="Rounded Rectangle 8"/>
              <p:cNvSpPr/>
              <p:nvPr/>
            </p:nvSpPr>
            <p:spPr bwMode="auto">
              <a:xfrm>
                <a:off x="1300785" y="3041326"/>
                <a:ext cx="685800" cy="692474"/>
              </a:xfrm>
              <a:prstGeom prst="roundRect">
                <a:avLst/>
              </a:prstGeom>
              <a:ln>
                <a:solidFill>
                  <a:srgbClr val="C0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dirty="0" smtClean="0">
                    <a:solidFill>
                      <a:schemeClr val="tx1"/>
                    </a:solidFill>
                    <a:latin typeface="Arial" charset="0"/>
                  </a:rPr>
                  <a:t>A 1</a:t>
                </a:r>
                <a:endParaRPr kumimoji="0" lang="en-US" sz="1800" b="0" i="0" u="none" strike="noStrike" cap="none" normalizeH="0" baseline="0" dirty="0" smtClean="0">
                  <a:ln>
                    <a:noFill/>
                  </a:ln>
                  <a:solidFill>
                    <a:schemeClr val="tx1"/>
                  </a:solidFill>
                  <a:effectLst/>
                  <a:latin typeface="Arial" charset="0"/>
                </a:endParaRPr>
              </a:p>
            </p:txBody>
          </p:sp>
          <p:sp>
            <p:nvSpPr>
              <p:cNvPr id="10" name="Rounded Rectangle 9"/>
              <p:cNvSpPr/>
              <p:nvPr/>
            </p:nvSpPr>
            <p:spPr bwMode="auto">
              <a:xfrm>
                <a:off x="2362200" y="3712265"/>
                <a:ext cx="685800" cy="692474"/>
              </a:xfrm>
              <a:prstGeom prst="roundRect">
                <a:avLst/>
              </a:prstGeom>
              <a:ln>
                <a:solidFill>
                  <a:schemeClr val="accent6">
                    <a:lumMod val="40000"/>
                    <a:lumOff val="60000"/>
                  </a:schemeClr>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 3</a:t>
                </a:r>
              </a:p>
            </p:txBody>
          </p:sp>
          <p:sp>
            <p:nvSpPr>
              <p:cNvPr id="11" name="Rounded Rectangle 10"/>
              <p:cNvSpPr/>
              <p:nvPr/>
            </p:nvSpPr>
            <p:spPr bwMode="auto">
              <a:xfrm>
                <a:off x="3536950" y="2336476"/>
                <a:ext cx="685800" cy="692474"/>
              </a:xfrm>
              <a:prstGeom prst="round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 4</a:t>
                </a:r>
              </a:p>
            </p:txBody>
          </p:sp>
          <p:sp>
            <p:nvSpPr>
              <p:cNvPr id="12" name="Rounded Rectangle 11"/>
              <p:cNvSpPr/>
              <p:nvPr/>
            </p:nvSpPr>
            <p:spPr bwMode="auto">
              <a:xfrm>
                <a:off x="3524250" y="3711575"/>
                <a:ext cx="685800" cy="692474"/>
              </a:xfrm>
              <a:prstGeom prst="roundRect">
                <a:avLst/>
              </a:prstGeom>
              <a:ln>
                <a:solidFill>
                  <a:srgbClr val="00B0F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 5</a:t>
                </a:r>
              </a:p>
            </p:txBody>
          </p:sp>
          <p:cxnSp>
            <p:nvCxnSpPr>
              <p:cNvPr id="13" name="Straight Arrow Connector 42"/>
              <p:cNvCxnSpPr>
                <a:stCxn id="9" idx="3"/>
                <a:endCxn id="8" idx="1"/>
              </p:cNvCxnSpPr>
              <p:nvPr/>
            </p:nvCxnSpPr>
            <p:spPr bwMode="auto">
              <a:xfrm flipV="1">
                <a:off x="1986585" y="2681311"/>
                <a:ext cx="387763" cy="706252"/>
              </a:xfrm>
              <a:prstGeom prst="curvedConnector3">
                <a:avLst>
                  <a:gd name="adj1" fmla="val 50000"/>
                </a:avLst>
              </a:prstGeom>
              <a:noFill/>
              <a:ln w="9525" cap="flat" cmpd="sng" algn="ctr">
                <a:solidFill>
                  <a:schemeClr val="tx2"/>
                </a:solidFill>
                <a:prstDash val="solid"/>
                <a:round/>
                <a:headEnd type="none" w="med" len="med"/>
                <a:tailEnd type="triangle"/>
              </a:ln>
              <a:effectLst/>
            </p:spPr>
          </p:cxnSp>
          <p:cxnSp>
            <p:nvCxnSpPr>
              <p:cNvPr id="14" name="Straight Arrow Connector 42"/>
              <p:cNvCxnSpPr>
                <a:stCxn id="10" idx="3"/>
                <a:endCxn id="12" idx="1"/>
              </p:cNvCxnSpPr>
              <p:nvPr/>
            </p:nvCxnSpPr>
            <p:spPr bwMode="auto">
              <a:xfrm flipV="1">
                <a:off x="3048000" y="4057812"/>
                <a:ext cx="476250" cy="690"/>
              </a:xfrm>
              <a:prstGeom prst="straightConnector1">
                <a:avLst/>
              </a:prstGeom>
              <a:noFill/>
              <a:ln w="9525" cap="flat" cmpd="sng" algn="ctr">
                <a:solidFill>
                  <a:schemeClr val="tx2"/>
                </a:solidFill>
                <a:prstDash val="solid"/>
                <a:round/>
                <a:headEnd type="none" w="med" len="med"/>
                <a:tailEnd type="triangle"/>
              </a:ln>
              <a:effectLst/>
            </p:spPr>
          </p:cxnSp>
          <p:cxnSp>
            <p:nvCxnSpPr>
              <p:cNvPr id="15" name="Straight Arrow Connector 42"/>
              <p:cNvCxnSpPr>
                <a:stCxn id="9" idx="3"/>
                <a:endCxn id="10" idx="1"/>
              </p:cNvCxnSpPr>
              <p:nvPr/>
            </p:nvCxnSpPr>
            <p:spPr bwMode="auto">
              <a:xfrm>
                <a:off x="1986585" y="3387563"/>
                <a:ext cx="375615" cy="670939"/>
              </a:xfrm>
              <a:prstGeom prst="curvedConnector3">
                <a:avLst>
                  <a:gd name="adj1" fmla="val 50000"/>
                </a:avLst>
              </a:prstGeom>
              <a:noFill/>
              <a:ln w="9525" cap="flat" cmpd="sng" algn="ctr">
                <a:solidFill>
                  <a:schemeClr val="tx2"/>
                </a:solidFill>
                <a:prstDash val="solid"/>
                <a:round/>
                <a:headEnd type="none" w="med" len="med"/>
                <a:tailEnd type="triangle"/>
              </a:ln>
              <a:effectLst/>
            </p:spPr>
          </p:cxnSp>
          <p:cxnSp>
            <p:nvCxnSpPr>
              <p:cNvPr id="27" name="Straight Arrow Connector 42"/>
              <p:cNvCxnSpPr>
                <a:stCxn id="8" idx="3"/>
                <a:endCxn id="11" idx="1"/>
              </p:cNvCxnSpPr>
              <p:nvPr/>
            </p:nvCxnSpPr>
            <p:spPr bwMode="auto">
              <a:xfrm>
                <a:off x="3060148" y="2681311"/>
                <a:ext cx="476802" cy="1402"/>
              </a:xfrm>
              <a:prstGeom prst="straightConnector1">
                <a:avLst/>
              </a:prstGeom>
              <a:noFill/>
              <a:ln w="9525" cap="flat" cmpd="sng" algn="ctr">
                <a:solidFill>
                  <a:schemeClr val="tx2"/>
                </a:solidFill>
                <a:prstDash val="solid"/>
                <a:round/>
                <a:headEnd type="none" w="med" len="med"/>
                <a:tailEnd type="triangle"/>
              </a:ln>
              <a:effectLst/>
            </p:spPr>
          </p:cxnSp>
          <p:sp>
            <p:nvSpPr>
              <p:cNvPr id="30" name="Rounded Rectangle 29"/>
              <p:cNvSpPr/>
              <p:nvPr/>
            </p:nvSpPr>
            <p:spPr bwMode="auto">
              <a:xfrm>
                <a:off x="4610100" y="3012751"/>
                <a:ext cx="685800" cy="692474"/>
              </a:xfrm>
              <a:prstGeom prst="roundRect">
                <a:avLst/>
              </a:prstGeom>
              <a:ln>
                <a:solidFill>
                  <a:srgbClr val="FFC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 6</a:t>
                </a:r>
              </a:p>
            </p:txBody>
          </p:sp>
          <p:cxnSp>
            <p:nvCxnSpPr>
              <p:cNvPr id="31" name="Straight Arrow Connector 42"/>
              <p:cNvCxnSpPr>
                <a:stCxn id="11" idx="3"/>
                <a:endCxn id="30" idx="1"/>
              </p:cNvCxnSpPr>
              <p:nvPr/>
            </p:nvCxnSpPr>
            <p:spPr bwMode="auto">
              <a:xfrm>
                <a:off x="4222750" y="2682713"/>
                <a:ext cx="387350" cy="676275"/>
              </a:xfrm>
              <a:prstGeom prst="curvedConnector3">
                <a:avLst>
                  <a:gd name="adj1" fmla="val 50000"/>
                </a:avLst>
              </a:prstGeom>
              <a:noFill/>
              <a:ln w="9525" cap="flat" cmpd="sng" algn="ctr">
                <a:solidFill>
                  <a:schemeClr val="tx2"/>
                </a:solidFill>
                <a:prstDash val="solid"/>
                <a:round/>
                <a:headEnd type="none" w="med" len="med"/>
                <a:tailEnd type="triangle"/>
              </a:ln>
              <a:effectLst/>
            </p:spPr>
          </p:cxnSp>
          <p:cxnSp>
            <p:nvCxnSpPr>
              <p:cNvPr id="35" name="Straight Arrow Connector 42"/>
              <p:cNvCxnSpPr>
                <a:stCxn id="12" idx="3"/>
                <a:endCxn id="30" idx="1"/>
              </p:cNvCxnSpPr>
              <p:nvPr/>
            </p:nvCxnSpPr>
            <p:spPr bwMode="auto">
              <a:xfrm flipV="1">
                <a:off x="4210050" y="3358988"/>
                <a:ext cx="400050" cy="698824"/>
              </a:xfrm>
              <a:prstGeom prst="curvedConnector3">
                <a:avLst>
                  <a:gd name="adj1" fmla="val 50000"/>
                </a:avLst>
              </a:prstGeom>
              <a:noFill/>
              <a:ln w="9525" cap="flat" cmpd="sng" algn="ctr">
                <a:solidFill>
                  <a:schemeClr val="tx2"/>
                </a:solidFill>
                <a:prstDash val="solid"/>
                <a:round/>
                <a:headEnd type="none" w="med" len="med"/>
                <a:tailEnd type="triangle"/>
              </a:ln>
              <a:effectLst/>
            </p:spPr>
          </p:cxnSp>
        </p:grpSp>
        <p:sp>
          <p:nvSpPr>
            <p:cNvPr id="6" name="Rounded Rectangle 5"/>
            <p:cNvSpPr/>
            <p:nvPr/>
          </p:nvSpPr>
          <p:spPr bwMode="auto">
            <a:xfrm>
              <a:off x="5029200" y="3845418"/>
              <a:ext cx="2667000" cy="381000"/>
            </a:xfrm>
            <a:prstGeom prst="roundRect">
              <a:avLst/>
            </a:prstGeom>
            <a:solidFill>
              <a:srgbClr val="00B0F0"/>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marL="342900" indent="-342900"/>
              <a:r>
                <a:rPr lang="en-US" dirty="0"/>
                <a:t>Service Oriented System</a:t>
              </a:r>
            </a:p>
          </p:txBody>
        </p:sp>
      </p:grpSp>
      <p:sp>
        <p:nvSpPr>
          <p:cNvPr id="2" name="Title 1"/>
          <p:cNvSpPr>
            <a:spLocks noGrp="1"/>
          </p:cNvSpPr>
          <p:nvPr>
            <p:ph type="title"/>
          </p:nvPr>
        </p:nvSpPr>
        <p:spPr/>
        <p:txBody>
          <a:bodyPr/>
          <a:lstStyle/>
          <a:p>
            <a:r>
              <a:rPr lang="en-US" dirty="0"/>
              <a:t>“Reliability on demand” definition</a:t>
            </a:r>
          </a:p>
        </p:txBody>
      </p:sp>
      <p:sp>
        <p:nvSpPr>
          <p:cNvPr id="4" name="Date Placeholder 3"/>
          <p:cNvSpPr>
            <a:spLocks noGrp="1"/>
          </p:cNvSpPr>
          <p:nvPr>
            <p:ph type="dt" sz="half" idx="10"/>
          </p:nvPr>
        </p:nvSpPr>
        <p:spPr/>
        <p:txBody>
          <a:bodyPr/>
          <a:lstStyle/>
          <a:p>
            <a:pPr>
              <a:defRPr/>
            </a:pPr>
            <a:r>
              <a:rPr lang="en-US" smtClean="0"/>
              <a:t>ESEC/FSE, Saint Petersburg, Russia, 2013.</a:t>
            </a:r>
            <a:endParaRPr lang="hr-HR" dirty="0"/>
          </a:p>
        </p:txBody>
      </p:sp>
      <p:sp>
        <p:nvSpPr>
          <p:cNvPr id="44" name="Folded Corner 43"/>
          <p:cNvSpPr/>
          <p:nvPr/>
        </p:nvSpPr>
        <p:spPr bwMode="auto">
          <a:xfrm>
            <a:off x="2781346" y="1414728"/>
            <a:ext cx="495300" cy="449490"/>
          </a:xfrm>
          <a:prstGeom prst="foldedCorner">
            <a:avLst/>
          </a:prstGeom>
          <a:ln>
            <a:solidFill>
              <a:srgbClr val="C000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b="0" i="0" u="none" strike="noStrike" cap="none" normalizeH="0" baseline="0" dirty="0" smtClean="0">
                <a:ln>
                  <a:noFill/>
                </a:ln>
                <a:solidFill>
                  <a:schemeClr val="tx1"/>
                </a:solidFill>
                <a:effectLst/>
                <a:latin typeface="Arial" charset="0"/>
              </a:rPr>
              <a:t>REQ</a:t>
            </a:r>
          </a:p>
        </p:txBody>
      </p:sp>
      <p:pic>
        <p:nvPicPr>
          <p:cNvPr id="25602" name="Picture 2" descr="D:\dropbox\amazon\Evaluation\Prediction of Atomic Web Services Reliability Based on K-Means Clustering\ppt-images\system_config_service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46" y="2743200"/>
            <a:ext cx="457200" cy="457200"/>
          </a:xfrm>
          <a:prstGeom prst="rect">
            <a:avLst/>
          </a:prstGeom>
          <a:noFill/>
          <a:extLst>
            <a:ext uri="{909E8E84-426E-40DD-AFC4-6F175D3DCCD1}">
              <a14:hiddenFill xmlns:a14="http://schemas.microsoft.com/office/drawing/2010/main">
                <a:solidFill>
                  <a:srgbClr val="FFFFFF"/>
                </a:solidFill>
              </a14:hiddenFill>
            </a:ext>
          </a:extLst>
        </p:spPr>
      </p:pic>
      <p:cxnSp>
        <p:nvCxnSpPr>
          <p:cNvPr id="47" name="Curved Connector 46"/>
          <p:cNvCxnSpPr/>
          <p:nvPr/>
        </p:nvCxnSpPr>
        <p:spPr bwMode="auto">
          <a:xfrm flipV="1">
            <a:off x="2667046" y="1979612"/>
            <a:ext cx="2235654" cy="1588"/>
          </a:xfrm>
          <a:prstGeom prst="straightConnector1">
            <a:avLst/>
          </a:prstGeom>
          <a:noFill/>
          <a:ln w="9525" cap="flat" cmpd="sng" algn="ctr">
            <a:solidFill>
              <a:schemeClr val="tx1"/>
            </a:solidFill>
            <a:prstDash val="dash"/>
            <a:round/>
            <a:headEnd type="none" w="med" len="med"/>
            <a:tailEnd type="triangle"/>
          </a:ln>
          <a:effectLst/>
        </p:spPr>
      </p:cxnSp>
      <p:sp>
        <p:nvSpPr>
          <p:cNvPr id="53" name="Folded Corner 52"/>
          <p:cNvSpPr/>
          <p:nvPr/>
        </p:nvSpPr>
        <p:spPr bwMode="auto">
          <a:xfrm>
            <a:off x="4191046" y="2499450"/>
            <a:ext cx="495300" cy="449490"/>
          </a:xfrm>
          <a:prstGeom prst="foldedCorner">
            <a:avLst/>
          </a:prstGeom>
          <a:ln>
            <a:solidFill>
              <a:srgbClr val="00B05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b="0" i="0" u="none" strike="noStrike" cap="none" normalizeH="0" baseline="0" dirty="0" smtClean="0">
                <a:ln>
                  <a:noFill/>
                </a:ln>
                <a:solidFill>
                  <a:schemeClr val="tx1"/>
                </a:solidFill>
                <a:effectLst/>
                <a:latin typeface="Arial" charset="0"/>
              </a:rPr>
              <a:t>RES</a:t>
            </a:r>
          </a:p>
        </p:txBody>
      </p:sp>
      <p:cxnSp>
        <p:nvCxnSpPr>
          <p:cNvPr id="63" name="Curved Connector 46"/>
          <p:cNvCxnSpPr/>
          <p:nvPr/>
        </p:nvCxnSpPr>
        <p:spPr bwMode="auto">
          <a:xfrm flipH="1">
            <a:off x="2667046" y="2362200"/>
            <a:ext cx="2235654" cy="1588"/>
          </a:xfrm>
          <a:prstGeom prst="straightConnector1">
            <a:avLst/>
          </a:prstGeom>
          <a:noFill/>
          <a:ln w="9525" cap="flat" cmpd="sng" algn="ctr">
            <a:solidFill>
              <a:schemeClr val="tx1"/>
            </a:solidFill>
            <a:prstDash val="dash"/>
            <a:round/>
            <a:headEnd type="none" w="med" len="med"/>
            <a:tailEnd type="triangle"/>
          </a:ln>
          <a:effectLst/>
        </p:spPr>
      </p:cxnSp>
      <mc:AlternateContent xmlns:mc="http://schemas.openxmlformats.org/markup-compatibility/2006" xmlns:a14="http://schemas.microsoft.com/office/drawing/2010/main">
        <mc:Choice Requires="a14">
          <p:sp>
            <p:nvSpPr>
              <p:cNvPr id="25605" name="TextBox 25604"/>
              <p:cNvSpPr txBox="1"/>
              <p:nvPr/>
            </p:nvSpPr>
            <p:spPr>
              <a:xfrm>
                <a:off x="1143000" y="3007218"/>
                <a:ext cx="741549" cy="42178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000" i="1" smtClean="0">
                              <a:solidFill>
                                <a:srgbClr val="C00000"/>
                              </a:solidFill>
                              <a:latin typeface="Cambria Math" panose="02040503050406030204" pitchFamily="18" charset="0"/>
                            </a:rPr>
                          </m:ctrlPr>
                        </m:sSubPr>
                        <m:e>
                          <m:r>
                            <a:rPr lang="en-US" sz="2000" b="0" i="1" smtClean="0">
                              <a:solidFill>
                                <a:srgbClr val="C00000"/>
                              </a:solidFill>
                              <a:latin typeface="Cambria Math"/>
                            </a:rPr>
                            <m:t>𝑡</m:t>
                          </m:r>
                        </m:e>
                        <m:sub>
                          <m:r>
                            <a:rPr lang="en-US" sz="2000" b="0" i="1" smtClean="0">
                              <a:solidFill>
                                <a:srgbClr val="C00000"/>
                              </a:solidFill>
                              <a:latin typeface="Cambria Math"/>
                            </a:rPr>
                            <m:t>𝑅𝐸𝑄</m:t>
                          </m:r>
                        </m:sub>
                      </m:sSub>
                    </m:oMath>
                  </m:oMathPara>
                </a14:m>
                <a:endParaRPr lang="en-US" sz="2000" dirty="0">
                  <a:solidFill>
                    <a:srgbClr val="C00000"/>
                  </a:solidFill>
                </a:endParaRPr>
              </a:p>
            </p:txBody>
          </p:sp>
        </mc:Choice>
        <mc:Fallback xmlns="">
          <p:sp>
            <p:nvSpPr>
              <p:cNvPr id="25605" name="TextBox 25604"/>
              <p:cNvSpPr txBox="1">
                <a:spLocks noRot="1" noChangeAspect="1" noMove="1" noResize="1" noEditPoints="1" noAdjustHandles="1" noChangeArrowheads="1" noChangeShapeType="1" noTextEdit="1"/>
              </p:cNvSpPr>
              <p:nvPr/>
            </p:nvSpPr>
            <p:spPr>
              <a:xfrm>
                <a:off x="1143000" y="3007218"/>
                <a:ext cx="741549" cy="421782"/>
              </a:xfrm>
              <a:prstGeom prst="rect">
                <a:avLst/>
              </a:prstGeom>
              <a:blipFill rotWithShape="1">
                <a:blip r:embed="rId4"/>
                <a:stretch>
                  <a:fillRect b="-857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1" name="TextBox 70"/>
              <p:cNvSpPr txBox="1"/>
              <p:nvPr/>
            </p:nvSpPr>
            <p:spPr>
              <a:xfrm>
                <a:off x="1752600" y="3007218"/>
                <a:ext cx="714555"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000" i="1" smtClean="0">
                              <a:solidFill>
                                <a:srgbClr val="00B050"/>
                              </a:solidFill>
                              <a:latin typeface="Cambria Math" panose="02040503050406030204" pitchFamily="18" charset="0"/>
                            </a:rPr>
                          </m:ctrlPr>
                        </m:sSubPr>
                        <m:e>
                          <m:r>
                            <a:rPr lang="en-US" sz="2000" b="0" i="1" smtClean="0">
                              <a:solidFill>
                                <a:srgbClr val="00B050"/>
                              </a:solidFill>
                              <a:latin typeface="Cambria Math"/>
                            </a:rPr>
                            <m:t>𝑡</m:t>
                          </m:r>
                        </m:e>
                        <m:sub>
                          <m:r>
                            <a:rPr lang="en-US" sz="2000" b="0" i="1" smtClean="0">
                              <a:solidFill>
                                <a:srgbClr val="00B050"/>
                              </a:solidFill>
                              <a:latin typeface="Cambria Math"/>
                            </a:rPr>
                            <m:t>𝑅𝐸𝑆</m:t>
                          </m:r>
                        </m:sub>
                      </m:sSub>
                    </m:oMath>
                  </m:oMathPara>
                </a14:m>
                <a:endParaRPr lang="en-US" sz="2000" dirty="0">
                  <a:solidFill>
                    <a:srgbClr val="00B050"/>
                  </a:solidFill>
                </a:endParaRPr>
              </a:p>
            </p:txBody>
          </p:sp>
        </mc:Choice>
        <mc:Fallback xmlns="">
          <p:sp>
            <p:nvSpPr>
              <p:cNvPr id="71" name="TextBox 70"/>
              <p:cNvSpPr txBox="1">
                <a:spLocks noRot="1" noChangeAspect="1" noMove="1" noResize="1" noEditPoints="1" noAdjustHandles="1" noChangeArrowheads="1" noChangeShapeType="1" noTextEdit="1"/>
              </p:cNvSpPr>
              <p:nvPr/>
            </p:nvSpPr>
            <p:spPr>
              <a:xfrm>
                <a:off x="1752600" y="3007218"/>
                <a:ext cx="714555" cy="400110"/>
              </a:xfrm>
              <a:prstGeom prst="rect">
                <a:avLst/>
              </a:prstGeom>
              <a:blipFill rotWithShape="1">
                <a:blip r:embed="rId5"/>
                <a:stretch>
                  <a:fillRect b="-303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606" name="TextBox 25605"/>
              <p:cNvSpPr txBox="1"/>
              <p:nvPr/>
            </p:nvSpPr>
            <p:spPr>
              <a:xfrm>
                <a:off x="681724" y="3616818"/>
                <a:ext cx="2213876" cy="421782"/>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000" i="1" smtClean="0">
                              <a:solidFill>
                                <a:srgbClr val="0070C0"/>
                              </a:solidFill>
                              <a:latin typeface="Cambria Math" panose="02040503050406030204" pitchFamily="18" charset="0"/>
                            </a:rPr>
                          </m:ctrlPr>
                        </m:sSubPr>
                        <m:e>
                          <m:r>
                            <a:rPr lang="en-US" sz="2000" b="0" i="1" smtClean="0">
                              <a:solidFill>
                                <a:srgbClr val="0070C0"/>
                              </a:solidFill>
                              <a:latin typeface="Cambria Math"/>
                            </a:rPr>
                            <m:t>𝑡</m:t>
                          </m:r>
                        </m:e>
                        <m:sub>
                          <m:r>
                            <a:rPr lang="en-US" sz="2000" b="0" i="1" smtClean="0">
                              <a:solidFill>
                                <a:srgbClr val="0070C0"/>
                              </a:solidFill>
                              <a:latin typeface="Cambria Math"/>
                            </a:rPr>
                            <m:t>𝑅𝐸𝑆</m:t>
                          </m:r>
                        </m:sub>
                      </m:sSub>
                      <m:r>
                        <a:rPr lang="en-US" sz="2000" b="0" i="1" smtClean="0">
                          <a:solidFill>
                            <a:srgbClr val="0070C0"/>
                          </a:solidFill>
                          <a:latin typeface="Cambria Math"/>
                        </a:rPr>
                        <m:t> − </m:t>
                      </m:r>
                      <m:sSub>
                        <m:sSubPr>
                          <m:ctrlPr>
                            <a:rPr lang="en-US" sz="2000" b="0" i="1" smtClean="0">
                              <a:solidFill>
                                <a:srgbClr val="0070C0"/>
                              </a:solidFill>
                              <a:latin typeface="Cambria Math" panose="02040503050406030204" pitchFamily="18" charset="0"/>
                            </a:rPr>
                          </m:ctrlPr>
                        </m:sSubPr>
                        <m:e>
                          <m:r>
                            <a:rPr lang="en-US" sz="2000" b="0" i="1" smtClean="0">
                              <a:solidFill>
                                <a:srgbClr val="0070C0"/>
                              </a:solidFill>
                              <a:latin typeface="Cambria Math"/>
                            </a:rPr>
                            <m:t>𝑡</m:t>
                          </m:r>
                        </m:e>
                        <m:sub>
                          <m:r>
                            <a:rPr lang="en-US" sz="2000" b="0" i="1" smtClean="0">
                              <a:solidFill>
                                <a:srgbClr val="0070C0"/>
                              </a:solidFill>
                              <a:latin typeface="Cambria Math"/>
                            </a:rPr>
                            <m:t>𝑅𝐸𝑄</m:t>
                          </m:r>
                        </m:sub>
                      </m:sSub>
                      <m:r>
                        <a:rPr lang="en-US" sz="2000" i="1">
                          <a:solidFill>
                            <a:srgbClr val="0070C0"/>
                          </a:solidFill>
                          <a:latin typeface="Cambria Math"/>
                          <a:ea typeface="Cambria Math"/>
                        </a:rPr>
                        <m:t>&lt;</m:t>
                      </m:r>
                      <m:r>
                        <a:rPr lang="en-US" sz="2000" i="1" smtClean="0">
                          <a:solidFill>
                            <a:srgbClr val="0070C0"/>
                          </a:solidFill>
                          <a:latin typeface="Cambria Math"/>
                          <a:ea typeface="Cambria Math"/>
                        </a:rPr>
                        <m:t>∆</m:t>
                      </m:r>
                      <m:r>
                        <a:rPr lang="en-US" sz="2000" b="0" i="1" smtClean="0">
                          <a:solidFill>
                            <a:srgbClr val="0070C0"/>
                          </a:solidFill>
                          <a:latin typeface="Cambria Math"/>
                          <a:ea typeface="Cambria Math"/>
                        </a:rPr>
                        <m:t>𝑡</m:t>
                      </m:r>
                    </m:oMath>
                  </m:oMathPara>
                </a14:m>
                <a:endParaRPr lang="en-US" sz="2000" dirty="0">
                  <a:solidFill>
                    <a:srgbClr val="0070C0"/>
                  </a:solidFill>
                </a:endParaRPr>
              </a:p>
            </p:txBody>
          </p:sp>
        </mc:Choice>
        <mc:Fallback xmlns="">
          <p:sp>
            <p:nvSpPr>
              <p:cNvPr id="25606" name="TextBox 25605"/>
              <p:cNvSpPr txBox="1">
                <a:spLocks noRot="1" noChangeAspect="1" noMove="1" noResize="1" noEditPoints="1" noAdjustHandles="1" noChangeArrowheads="1" noChangeShapeType="1" noTextEdit="1"/>
              </p:cNvSpPr>
              <p:nvPr/>
            </p:nvSpPr>
            <p:spPr>
              <a:xfrm>
                <a:off x="681724" y="3616818"/>
                <a:ext cx="2213876" cy="421782"/>
              </a:xfrm>
              <a:prstGeom prst="rect">
                <a:avLst/>
              </a:prstGeom>
              <a:blipFill rotWithShape="1">
                <a:blip r:embed="rId6"/>
                <a:stretch>
                  <a:fillRect b="-5405"/>
                </a:stretch>
              </a:blipFill>
            </p:spPr>
            <p:txBody>
              <a:bodyPr/>
              <a:lstStyle/>
              <a:p>
                <a:r>
                  <a:rPr lang="en-US">
                    <a:noFill/>
                  </a:rPr>
                  <a:t> </a:t>
                </a:r>
              </a:p>
            </p:txBody>
          </p:sp>
        </mc:Fallback>
      </mc:AlternateContent>
      <p:sp>
        <p:nvSpPr>
          <p:cNvPr id="76" name="Down Arrow 75"/>
          <p:cNvSpPr/>
          <p:nvPr/>
        </p:nvSpPr>
        <p:spPr bwMode="auto">
          <a:xfrm rot="16200000">
            <a:off x="3089448" y="4857496"/>
            <a:ext cx="279400" cy="362204"/>
          </a:xfrm>
          <a:prstGeom prst="downArrow">
            <a:avLst/>
          </a:prstGeom>
          <a:ln>
            <a:solidFill>
              <a:srgbClr val="0070C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spAutoFit/>
          </a:bodyPr>
          <a:lstStyle/>
          <a:p>
            <a:pPr marL="342900" marR="0" indent="-342900" algn="l" defTabSz="914400" rtl="0" eaLnBrk="1" fontAlgn="base" latinLnBrk="0" hangingPunct="1">
              <a:lnSpc>
                <a:spcPct val="100000"/>
              </a:lnSpc>
              <a:spcBef>
                <a:spcPct val="5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mc:AlternateContent xmlns:mc="http://schemas.openxmlformats.org/markup-compatibility/2006" xmlns:a14="http://schemas.microsoft.com/office/drawing/2010/main">
        <mc:Choice Requires="a14">
          <p:sp>
            <p:nvSpPr>
              <p:cNvPr id="25609" name="TextBox 25608"/>
              <p:cNvSpPr txBox="1"/>
              <p:nvPr/>
            </p:nvSpPr>
            <p:spPr>
              <a:xfrm>
                <a:off x="3876621" y="4648200"/>
                <a:ext cx="1145826" cy="718851"/>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000" i="1" smtClean="0">
                              <a:solidFill>
                                <a:schemeClr val="accent2"/>
                              </a:solidFill>
                              <a:latin typeface="Cambria Math" panose="02040503050406030204" pitchFamily="18" charset="0"/>
                            </a:rPr>
                          </m:ctrlPr>
                        </m:sSubPr>
                        <m:e>
                          <m:r>
                            <a:rPr lang="en-US" sz="2000" b="0" i="1" smtClean="0">
                              <a:solidFill>
                                <a:schemeClr val="accent2"/>
                              </a:solidFill>
                              <a:latin typeface="Cambria Math"/>
                            </a:rPr>
                            <m:t>𝑝</m:t>
                          </m:r>
                        </m:e>
                        <m:sub>
                          <m:r>
                            <a:rPr lang="en-US" sz="2000" b="0" i="1" smtClean="0">
                              <a:solidFill>
                                <a:schemeClr val="accent2"/>
                              </a:solidFill>
                              <a:latin typeface="Cambria Math"/>
                            </a:rPr>
                            <m:t>𝑟</m:t>
                          </m:r>
                        </m:sub>
                      </m:sSub>
                      <m:r>
                        <a:rPr lang="en-US" sz="2000" b="0" i="1" smtClean="0">
                          <a:solidFill>
                            <a:schemeClr val="accent2"/>
                          </a:solidFill>
                          <a:latin typeface="Cambria Math"/>
                        </a:rPr>
                        <m:t>=</m:t>
                      </m:r>
                      <m:f>
                        <m:fPr>
                          <m:ctrlPr>
                            <a:rPr lang="en-US" sz="2000" b="0" i="1" smtClean="0">
                              <a:solidFill>
                                <a:schemeClr val="accent2"/>
                              </a:solidFill>
                              <a:latin typeface="Cambria Math" panose="02040503050406030204" pitchFamily="18" charset="0"/>
                            </a:rPr>
                          </m:ctrlPr>
                        </m:fPr>
                        <m:num>
                          <m:sSub>
                            <m:sSubPr>
                              <m:ctrlPr>
                                <a:rPr lang="en-US" sz="2000" b="0" i="1" smtClean="0">
                                  <a:solidFill>
                                    <a:schemeClr val="accent2"/>
                                  </a:solidFill>
                                  <a:latin typeface="Cambria Math" panose="02040503050406030204" pitchFamily="18" charset="0"/>
                                </a:rPr>
                              </m:ctrlPr>
                            </m:sSubPr>
                            <m:e>
                              <m:r>
                                <a:rPr lang="en-US" sz="2000" b="0" i="1" smtClean="0">
                                  <a:solidFill>
                                    <a:schemeClr val="accent2"/>
                                  </a:solidFill>
                                  <a:latin typeface="Cambria Math"/>
                                </a:rPr>
                                <m:t>𝑁</m:t>
                              </m:r>
                            </m:e>
                            <m:sub>
                              <m:r>
                                <a:rPr lang="en-US" sz="2000" b="0" i="1" smtClean="0">
                                  <a:solidFill>
                                    <a:schemeClr val="accent2"/>
                                  </a:solidFill>
                                  <a:latin typeface="Cambria Math"/>
                                </a:rPr>
                                <m:t>𝑆</m:t>
                              </m:r>
                            </m:sub>
                          </m:sSub>
                        </m:num>
                        <m:den>
                          <m:sSub>
                            <m:sSubPr>
                              <m:ctrlPr>
                                <a:rPr lang="en-US" sz="2000" b="0" i="1" smtClean="0">
                                  <a:solidFill>
                                    <a:schemeClr val="accent2"/>
                                  </a:solidFill>
                                  <a:latin typeface="Cambria Math" panose="02040503050406030204" pitchFamily="18" charset="0"/>
                                </a:rPr>
                              </m:ctrlPr>
                            </m:sSubPr>
                            <m:e>
                              <m:r>
                                <a:rPr lang="en-US" sz="2000" b="0" i="1" smtClean="0">
                                  <a:solidFill>
                                    <a:schemeClr val="accent2"/>
                                  </a:solidFill>
                                  <a:latin typeface="Cambria Math"/>
                                </a:rPr>
                                <m:t>𝑁</m:t>
                              </m:r>
                            </m:e>
                            <m:sub>
                              <m:r>
                                <a:rPr lang="en-US" sz="2000" b="0" i="1" smtClean="0">
                                  <a:solidFill>
                                    <a:schemeClr val="accent2"/>
                                  </a:solidFill>
                                  <a:latin typeface="Cambria Math"/>
                                </a:rPr>
                                <m:t>𝑇</m:t>
                              </m:r>
                            </m:sub>
                          </m:sSub>
                        </m:den>
                      </m:f>
                    </m:oMath>
                  </m:oMathPara>
                </a14:m>
                <a:endParaRPr lang="en-US" sz="2000" dirty="0">
                  <a:solidFill>
                    <a:schemeClr val="accent2"/>
                  </a:solidFill>
                </a:endParaRPr>
              </a:p>
            </p:txBody>
          </p:sp>
        </mc:Choice>
        <mc:Fallback xmlns="">
          <p:sp>
            <p:nvSpPr>
              <p:cNvPr id="25609" name="TextBox 25608"/>
              <p:cNvSpPr txBox="1">
                <a:spLocks noRot="1" noChangeAspect="1" noMove="1" noResize="1" noEditPoints="1" noAdjustHandles="1" noChangeArrowheads="1" noChangeShapeType="1" noTextEdit="1"/>
              </p:cNvSpPr>
              <p:nvPr/>
            </p:nvSpPr>
            <p:spPr>
              <a:xfrm>
                <a:off x="3876621" y="4648200"/>
                <a:ext cx="1145826" cy="718851"/>
              </a:xfrm>
              <a:prstGeom prst="rect">
                <a:avLst/>
              </a:prstGeom>
              <a:blipFill rotWithShape="1">
                <a:blip r:embed="rId7"/>
                <a:stretch>
                  <a:fillRect/>
                </a:stretch>
              </a:blipFill>
            </p:spPr>
            <p:txBody>
              <a:bodyPr/>
              <a:lstStyle/>
              <a:p>
                <a:r>
                  <a:rPr lang="en-US">
                    <a:noFill/>
                  </a:rPr>
                  <a:t> </a:t>
                </a:r>
              </a:p>
            </p:txBody>
          </p:sp>
        </mc:Fallback>
      </mc:AlternateContent>
      <p:sp>
        <p:nvSpPr>
          <p:cNvPr id="78" name="Line Callout 1 77"/>
          <p:cNvSpPr/>
          <p:nvPr/>
        </p:nvSpPr>
        <p:spPr bwMode="auto">
          <a:xfrm>
            <a:off x="5943646" y="4419600"/>
            <a:ext cx="2285954" cy="1171635"/>
          </a:xfrm>
          <a:prstGeom prst="borderCallout1">
            <a:avLst>
              <a:gd name="adj1" fmla="val 49313"/>
              <a:gd name="adj2" fmla="val -1001"/>
              <a:gd name="adj3" fmla="val 48969"/>
              <a:gd name="adj4" fmla="val -31119"/>
            </a:avLst>
          </a:prstGeom>
          <a:ln>
            <a:solidFill>
              <a:srgbClr val="0070C0"/>
            </a:solidFill>
            <a:prstDash val="sysDash"/>
            <a:headEnd type="none" w="med" len="med"/>
            <a:tailEnd type="triangle" w="lg"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Autofit/>
          </a:bodyPr>
          <a:lstStyle/>
          <a:p>
            <a:pPr marR="0" indent="-342900" algn="ctr" defTabSz="914400" rtl="0" eaLnBrk="1" fontAlgn="base" latinLnBrk="0" hangingPunct="1">
              <a:lnSpc>
                <a:spcPct val="100000"/>
              </a:lnSpc>
              <a:spcBef>
                <a:spcPct val="50000"/>
              </a:spcBef>
              <a:spcAft>
                <a:spcPct val="0"/>
              </a:spcAft>
              <a:buClrTx/>
              <a:buSzTx/>
              <a:buFontTx/>
              <a:buNone/>
              <a:tabLst/>
            </a:pPr>
            <a:r>
              <a:rPr lang="en-US" dirty="0" smtClean="0">
                <a:solidFill>
                  <a:srgbClr val="0070C0"/>
                </a:solidFill>
                <a:latin typeface="Arial" charset="0"/>
              </a:rPr>
              <a:t>The ratio of successful against total number of invocations</a:t>
            </a:r>
            <a:endParaRPr kumimoji="0" lang="en-US" b="0" i="0" u="none" strike="noStrike" cap="none" normalizeH="0" baseline="0" dirty="0" smtClean="0">
              <a:ln>
                <a:noFill/>
              </a:ln>
              <a:solidFill>
                <a:srgbClr val="0070C0"/>
              </a:solidFill>
              <a:effectLst/>
              <a:latin typeface="Arial" charset="0"/>
            </a:endParaRPr>
          </a:p>
        </p:txBody>
      </p:sp>
      <p:grpSp>
        <p:nvGrpSpPr>
          <p:cNvPr id="17" name="Group 16"/>
          <p:cNvGrpSpPr/>
          <p:nvPr/>
        </p:nvGrpSpPr>
        <p:grpSpPr>
          <a:xfrm>
            <a:off x="609646" y="1562469"/>
            <a:ext cx="2059785" cy="1442669"/>
            <a:chOff x="381000" y="2095869"/>
            <a:chExt cx="2059785" cy="1442669"/>
          </a:xfrm>
        </p:grpSpPr>
        <p:sp>
          <p:nvSpPr>
            <p:cNvPr id="43" name="Rounded Rectangle 42"/>
            <p:cNvSpPr/>
            <p:nvPr/>
          </p:nvSpPr>
          <p:spPr bwMode="auto">
            <a:xfrm>
              <a:off x="701538" y="2095869"/>
              <a:ext cx="1739247" cy="1208619"/>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b" anchorCtr="0" compatLnSpc="1">
              <a:prstTxWarp prst="textNoShape">
                <a:avLst/>
              </a:prstTxWarp>
              <a:noAutofit/>
            </a:bodyPr>
            <a:lstStyle/>
            <a:p>
              <a:pPr marL="342900" marR="0" indent="-342900" algn="r" defTabSz="914400" rtl="0" eaLnBrk="1" fontAlgn="base" latinLnBrk="0" hangingPunct="1">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42" name="Rounded Rectangle 41"/>
            <p:cNvSpPr/>
            <p:nvPr/>
          </p:nvSpPr>
          <p:spPr bwMode="auto">
            <a:xfrm>
              <a:off x="1022611" y="3129228"/>
              <a:ext cx="1155177" cy="381000"/>
            </a:xfrm>
            <a:prstGeom prst="roundRect">
              <a:avLst/>
            </a:prstGeom>
            <a:solidFill>
              <a:srgbClr val="00B0F0"/>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marL="342900" indent="-342900"/>
              <a:r>
                <a:rPr lang="en-US" dirty="0" smtClean="0"/>
                <a:t>Application</a:t>
              </a:r>
              <a:endParaRPr lang="en-US" dirty="0"/>
            </a:p>
          </p:txBody>
        </p:sp>
        <p:pic>
          <p:nvPicPr>
            <p:cNvPr id="40" name="Picture 39" descr="user-icon.pn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381000" y="2819400"/>
              <a:ext cx="720725"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Rounded Rectangle 44"/>
            <p:cNvSpPr/>
            <p:nvPr/>
          </p:nvSpPr>
          <p:spPr bwMode="auto">
            <a:xfrm>
              <a:off x="914400" y="2286000"/>
              <a:ext cx="532071" cy="512991"/>
            </a:xfrm>
            <a:prstGeom prst="roundRect">
              <a:avLst/>
            </a:prstGeom>
            <a:noFill/>
            <a:ln>
              <a:solidFill>
                <a:srgbClr val="00B0F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46" name="Rounded Rectangle 45"/>
            <p:cNvSpPr/>
            <p:nvPr/>
          </p:nvSpPr>
          <p:spPr bwMode="auto">
            <a:xfrm>
              <a:off x="1677729" y="2286000"/>
              <a:ext cx="532071" cy="512991"/>
            </a:xfrm>
            <a:prstGeom prst="roundRect">
              <a:avLst/>
            </a:prstGeom>
            <a:noFill/>
            <a:ln>
              <a:solidFill>
                <a:srgbClr val="00B0F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grpSp>
      <p:grpSp>
        <p:nvGrpSpPr>
          <p:cNvPr id="18" name="Group 17"/>
          <p:cNvGrpSpPr/>
          <p:nvPr/>
        </p:nvGrpSpPr>
        <p:grpSpPr>
          <a:xfrm>
            <a:off x="990646" y="4419600"/>
            <a:ext cx="1473200" cy="1524000"/>
            <a:chOff x="762000" y="4953000"/>
            <a:chExt cx="1473200" cy="1524000"/>
          </a:xfrm>
        </p:grpSpPr>
        <p:sp>
          <p:nvSpPr>
            <p:cNvPr id="25608" name="Flowchart: Magnetic Disk 25607"/>
            <p:cNvSpPr/>
            <p:nvPr/>
          </p:nvSpPr>
          <p:spPr bwMode="auto">
            <a:xfrm>
              <a:off x="762000" y="4953000"/>
              <a:ext cx="1473200" cy="1524000"/>
            </a:xfrm>
            <a:prstGeom prst="flowChartMagneticDisk">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ts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charset="0"/>
              </a:endParaRPr>
            </a:p>
          </p:txBody>
        </p:sp>
        <p:sp>
          <p:nvSpPr>
            <p:cNvPr id="48" name="Rounded Rectangle 47"/>
            <p:cNvSpPr/>
            <p:nvPr/>
          </p:nvSpPr>
          <p:spPr bwMode="auto">
            <a:xfrm>
              <a:off x="904257" y="5519730"/>
              <a:ext cx="1170076" cy="848820"/>
            </a:xfrm>
            <a:prstGeom prst="roundRect">
              <a:avLst/>
            </a:prstGeom>
            <a:solidFill>
              <a:srgbClr val="00B0F0"/>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indent="-342900" algn="ctr">
                <a:spcBef>
                  <a:spcPts val="0"/>
                </a:spcBef>
              </a:pPr>
              <a:r>
                <a:rPr lang="en-US" dirty="0" smtClean="0"/>
                <a:t>Past</a:t>
              </a:r>
            </a:p>
            <a:p>
              <a:pPr indent="-342900" algn="ctr">
                <a:spcBef>
                  <a:spcPts val="0"/>
                </a:spcBef>
              </a:pPr>
              <a:r>
                <a:rPr lang="en-US" dirty="0" smtClean="0"/>
                <a:t>Invocation</a:t>
              </a:r>
            </a:p>
            <a:p>
              <a:pPr indent="-342900" algn="ctr">
                <a:spcBef>
                  <a:spcPts val="0"/>
                </a:spcBef>
              </a:pPr>
              <a:r>
                <a:rPr lang="en-US" dirty="0" smtClean="0"/>
                <a:t>Sample</a:t>
              </a:r>
              <a:endParaRPr lang="en-US" dirty="0"/>
            </a:p>
          </p:txBody>
        </p:sp>
      </p:grpSp>
      <p:sp>
        <p:nvSpPr>
          <p:cNvPr id="74" name="Down Arrow 73"/>
          <p:cNvSpPr/>
          <p:nvPr/>
        </p:nvSpPr>
        <p:spPr bwMode="auto">
          <a:xfrm>
            <a:off x="1600246" y="4285996"/>
            <a:ext cx="279400" cy="362204"/>
          </a:xfrm>
          <a:prstGeom prst="downArrow">
            <a:avLst/>
          </a:prstGeom>
          <a:ln>
            <a:solidFill>
              <a:srgbClr val="0070C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spAutoFit/>
          </a:bodyPr>
          <a:lstStyle/>
          <a:p>
            <a:pPr marL="342900" marR="0" indent="-342900" algn="l" defTabSz="914400" rtl="0" eaLnBrk="1" fontAlgn="base" latinLnBrk="0" hangingPunct="1">
              <a:lnSpc>
                <a:spcPct val="100000"/>
              </a:lnSpc>
              <a:spcBef>
                <a:spcPct val="5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1603993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0" presetClass="entr" presetSubtype="0" fill="hold" nodeType="withEffect">
                                  <p:stCondLst>
                                    <p:cond delay="0"/>
                                  </p:stCondLst>
                                  <p:childTnLst>
                                    <p:set>
                                      <p:cBhvr>
                                        <p:cTn id="9" dur="1" fill="hold">
                                          <p:stCondLst>
                                            <p:cond delay="0"/>
                                          </p:stCondLst>
                                        </p:cTn>
                                        <p:tgtEl>
                                          <p:spTgt spid="25602"/>
                                        </p:tgtEl>
                                        <p:attrNameLst>
                                          <p:attrName>style.visibility</p:attrName>
                                        </p:attrNameLst>
                                      </p:cBhvr>
                                      <p:to>
                                        <p:strVal val="visible"/>
                                      </p:to>
                                    </p:set>
                                    <p:animEffect transition="in" filter="fade">
                                      <p:cBhvr>
                                        <p:cTn id="10" dur="500"/>
                                        <p:tgtEl>
                                          <p:spTgt spid="2560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500"/>
                                        <p:tgtEl>
                                          <p:spTgt spid="1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4"/>
                                        </p:tgtEl>
                                        <p:attrNameLst>
                                          <p:attrName>style.visibility</p:attrName>
                                        </p:attrNameLst>
                                      </p:cBhvr>
                                      <p:to>
                                        <p:strVal val="visible"/>
                                      </p:to>
                                    </p:set>
                                    <p:animEffect transition="in" filter="fade">
                                      <p:cBhvr>
                                        <p:cTn id="20" dur="500"/>
                                        <p:tgtEl>
                                          <p:spTgt spid="4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5605"/>
                                        </p:tgtEl>
                                        <p:attrNameLst>
                                          <p:attrName>style.visibility</p:attrName>
                                        </p:attrNameLst>
                                      </p:cBhvr>
                                      <p:to>
                                        <p:strVal val="visible"/>
                                      </p:to>
                                    </p:set>
                                    <p:animEffect transition="in" filter="fade">
                                      <p:cBhvr>
                                        <p:cTn id="25" dur="500"/>
                                        <p:tgtEl>
                                          <p:spTgt spid="25605"/>
                                        </p:tgtEl>
                                      </p:cBhvr>
                                    </p:animEffect>
                                  </p:childTnLst>
                                </p:cTn>
                              </p:par>
                              <p:par>
                                <p:cTn id="26" presetID="22" presetClass="entr" presetSubtype="8" fill="hold" nodeType="withEffect">
                                  <p:stCondLst>
                                    <p:cond delay="0"/>
                                  </p:stCondLst>
                                  <p:childTnLst>
                                    <p:set>
                                      <p:cBhvr>
                                        <p:cTn id="27" dur="1" fill="hold">
                                          <p:stCondLst>
                                            <p:cond delay="0"/>
                                          </p:stCondLst>
                                        </p:cTn>
                                        <p:tgtEl>
                                          <p:spTgt spid="47"/>
                                        </p:tgtEl>
                                        <p:attrNameLst>
                                          <p:attrName>style.visibility</p:attrName>
                                        </p:attrNameLst>
                                      </p:cBhvr>
                                      <p:to>
                                        <p:strVal val="visible"/>
                                      </p:to>
                                    </p:set>
                                    <p:animEffect transition="in" filter="wipe(left)">
                                      <p:cBhvr>
                                        <p:cTn id="28" dur="500"/>
                                        <p:tgtEl>
                                          <p:spTgt spid="47"/>
                                        </p:tgtEl>
                                      </p:cBhvr>
                                    </p:animEffect>
                                  </p:childTnLst>
                                </p:cTn>
                              </p:par>
                              <p:par>
                                <p:cTn id="29" presetID="63" presetClass="path" presetSubtype="0" accel="50000" decel="50000" fill="hold" grpId="1" nodeType="withEffect">
                                  <p:stCondLst>
                                    <p:cond delay="0"/>
                                  </p:stCondLst>
                                  <p:childTnLst>
                                    <p:animMotion origin="layout" path="M 0 3.7037E-7 L 0.15208 3.7037E-7 " pathEditMode="relative" rAng="0" ptsTypes="AA">
                                      <p:cBhvr>
                                        <p:cTn id="30" dur="500" fill="hold"/>
                                        <p:tgtEl>
                                          <p:spTgt spid="44"/>
                                        </p:tgtEl>
                                        <p:attrNameLst>
                                          <p:attrName>ppt_x</p:attrName>
                                          <p:attrName>ppt_y</p:attrName>
                                        </p:attrNameLst>
                                      </p:cBhvr>
                                      <p:rCtr x="7604" y="0"/>
                                    </p:animMotion>
                                  </p:childTnLst>
                                </p:cTn>
                              </p:par>
                            </p:childTnLst>
                          </p:cTn>
                        </p:par>
                      </p:childTnLst>
                    </p:cTn>
                  </p:par>
                  <p:par>
                    <p:cTn id="31" fill="hold">
                      <p:stCondLst>
                        <p:cond delay="indefinite"/>
                      </p:stCondLst>
                      <p:childTnLst>
                        <p:par>
                          <p:cTn id="32" fill="hold">
                            <p:stCondLst>
                              <p:cond delay="0"/>
                            </p:stCondLst>
                            <p:childTnLst>
                              <p:par>
                                <p:cTn id="33" presetID="8" presetClass="emph" presetSubtype="0" fill="hold" nodeType="clickEffect">
                                  <p:stCondLst>
                                    <p:cond delay="0"/>
                                  </p:stCondLst>
                                  <p:childTnLst>
                                    <p:animRot by="21600000">
                                      <p:cBhvr>
                                        <p:cTn id="34" dur="500" fill="hold"/>
                                        <p:tgtEl>
                                          <p:spTgt spid="25602"/>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53"/>
                                        </p:tgtEl>
                                        <p:attrNameLst>
                                          <p:attrName>style.visibility</p:attrName>
                                        </p:attrNameLst>
                                      </p:cBhvr>
                                      <p:to>
                                        <p:strVal val="visible"/>
                                      </p:to>
                                    </p:set>
                                    <p:animEffect transition="in" filter="fade">
                                      <p:cBhvr>
                                        <p:cTn id="39" dur="500"/>
                                        <p:tgtEl>
                                          <p:spTgt spid="53"/>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2" fill="hold" nodeType="clickEffect">
                                  <p:stCondLst>
                                    <p:cond delay="0"/>
                                  </p:stCondLst>
                                  <p:childTnLst>
                                    <p:set>
                                      <p:cBhvr>
                                        <p:cTn id="43" dur="1" fill="hold">
                                          <p:stCondLst>
                                            <p:cond delay="0"/>
                                          </p:stCondLst>
                                        </p:cTn>
                                        <p:tgtEl>
                                          <p:spTgt spid="63"/>
                                        </p:tgtEl>
                                        <p:attrNameLst>
                                          <p:attrName>style.visibility</p:attrName>
                                        </p:attrNameLst>
                                      </p:cBhvr>
                                      <p:to>
                                        <p:strVal val="visible"/>
                                      </p:to>
                                    </p:set>
                                    <p:animEffect transition="in" filter="wipe(right)">
                                      <p:cBhvr>
                                        <p:cTn id="44" dur="500"/>
                                        <p:tgtEl>
                                          <p:spTgt spid="63"/>
                                        </p:tgtEl>
                                      </p:cBhvr>
                                    </p:animEffect>
                                  </p:childTnLst>
                                </p:cTn>
                              </p:par>
                              <p:par>
                                <p:cTn id="45" presetID="35" presetClass="path" presetSubtype="0" accel="50000" decel="50000" fill="hold" grpId="1" nodeType="withEffect">
                                  <p:stCondLst>
                                    <p:cond delay="0"/>
                                  </p:stCondLst>
                                  <p:childTnLst>
                                    <p:animMotion origin="layout" path="M 3.33333E-6 0.00093 L -0.15209 0.00093 " pathEditMode="relative" rAng="0" ptsTypes="AA">
                                      <p:cBhvr>
                                        <p:cTn id="46" dur="500" fill="hold"/>
                                        <p:tgtEl>
                                          <p:spTgt spid="53"/>
                                        </p:tgtEl>
                                        <p:attrNameLst>
                                          <p:attrName>ppt_x</p:attrName>
                                          <p:attrName>ppt_y</p:attrName>
                                        </p:attrNameLst>
                                      </p:cBhvr>
                                      <p:rCtr x="-7604" y="0"/>
                                    </p:animMotion>
                                  </p:childTnLst>
                                </p:cTn>
                              </p:par>
                            </p:childTnLst>
                          </p:cTn>
                        </p:par>
                        <p:par>
                          <p:cTn id="47" fill="hold">
                            <p:stCondLst>
                              <p:cond delay="500"/>
                            </p:stCondLst>
                            <p:childTnLst>
                              <p:par>
                                <p:cTn id="48" presetID="10" presetClass="entr" presetSubtype="0" fill="hold" grpId="0" nodeType="afterEffect">
                                  <p:stCondLst>
                                    <p:cond delay="0"/>
                                  </p:stCondLst>
                                  <p:childTnLst>
                                    <p:set>
                                      <p:cBhvr>
                                        <p:cTn id="49" dur="1" fill="hold">
                                          <p:stCondLst>
                                            <p:cond delay="0"/>
                                          </p:stCondLst>
                                        </p:cTn>
                                        <p:tgtEl>
                                          <p:spTgt spid="71"/>
                                        </p:tgtEl>
                                        <p:attrNameLst>
                                          <p:attrName>style.visibility</p:attrName>
                                        </p:attrNameLst>
                                      </p:cBhvr>
                                      <p:to>
                                        <p:strVal val="visible"/>
                                      </p:to>
                                    </p:set>
                                    <p:animEffect transition="in" filter="fade">
                                      <p:cBhvr>
                                        <p:cTn id="50" dur="500"/>
                                        <p:tgtEl>
                                          <p:spTgt spid="71"/>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25606"/>
                                        </p:tgtEl>
                                        <p:attrNameLst>
                                          <p:attrName>style.visibility</p:attrName>
                                        </p:attrNameLst>
                                      </p:cBhvr>
                                      <p:to>
                                        <p:strVal val="visible"/>
                                      </p:to>
                                    </p:set>
                                    <p:animEffect transition="in" filter="fade">
                                      <p:cBhvr>
                                        <p:cTn id="55" dur="500"/>
                                        <p:tgtEl>
                                          <p:spTgt spid="25606"/>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1" fill="hold" grpId="0" nodeType="clickEffect">
                                  <p:stCondLst>
                                    <p:cond delay="0"/>
                                  </p:stCondLst>
                                  <p:childTnLst>
                                    <p:set>
                                      <p:cBhvr>
                                        <p:cTn id="59" dur="1" fill="hold">
                                          <p:stCondLst>
                                            <p:cond delay="0"/>
                                          </p:stCondLst>
                                        </p:cTn>
                                        <p:tgtEl>
                                          <p:spTgt spid="74"/>
                                        </p:tgtEl>
                                        <p:attrNameLst>
                                          <p:attrName>style.visibility</p:attrName>
                                        </p:attrNameLst>
                                      </p:cBhvr>
                                      <p:to>
                                        <p:strVal val="visible"/>
                                      </p:to>
                                    </p:set>
                                    <p:animEffect transition="in" filter="wipe(up)">
                                      <p:cBhvr>
                                        <p:cTn id="60" dur="500"/>
                                        <p:tgtEl>
                                          <p:spTgt spid="74"/>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18"/>
                                        </p:tgtEl>
                                        <p:attrNameLst>
                                          <p:attrName>style.visibility</p:attrName>
                                        </p:attrNameLst>
                                      </p:cBhvr>
                                      <p:to>
                                        <p:strVal val="visible"/>
                                      </p:to>
                                    </p:set>
                                    <p:animEffect transition="in" filter="fade">
                                      <p:cBhvr>
                                        <p:cTn id="65" dur="500"/>
                                        <p:tgtEl>
                                          <p:spTgt spid="18"/>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grpId="0" nodeType="clickEffect">
                                  <p:stCondLst>
                                    <p:cond delay="0"/>
                                  </p:stCondLst>
                                  <p:childTnLst>
                                    <p:set>
                                      <p:cBhvr>
                                        <p:cTn id="69" dur="1" fill="hold">
                                          <p:stCondLst>
                                            <p:cond delay="0"/>
                                          </p:stCondLst>
                                        </p:cTn>
                                        <p:tgtEl>
                                          <p:spTgt spid="76"/>
                                        </p:tgtEl>
                                        <p:attrNameLst>
                                          <p:attrName>style.visibility</p:attrName>
                                        </p:attrNameLst>
                                      </p:cBhvr>
                                      <p:to>
                                        <p:strVal val="visible"/>
                                      </p:to>
                                    </p:set>
                                    <p:animEffect transition="in" filter="wipe(left)">
                                      <p:cBhvr>
                                        <p:cTn id="70" dur="500"/>
                                        <p:tgtEl>
                                          <p:spTgt spid="76"/>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25609"/>
                                        </p:tgtEl>
                                        <p:attrNameLst>
                                          <p:attrName>style.visibility</p:attrName>
                                        </p:attrNameLst>
                                      </p:cBhvr>
                                      <p:to>
                                        <p:strVal val="visible"/>
                                      </p:to>
                                    </p:set>
                                    <p:animEffect transition="in" filter="fade">
                                      <p:cBhvr>
                                        <p:cTn id="75" dur="500"/>
                                        <p:tgtEl>
                                          <p:spTgt spid="25609"/>
                                        </p:tgtEl>
                                      </p:cBhvr>
                                    </p:animEffect>
                                  </p:childTnLst>
                                </p:cTn>
                              </p:par>
                            </p:childTnLst>
                          </p:cTn>
                        </p:par>
                        <p:par>
                          <p:cTn id="76" fill="hold">
                            <p:stCondLst>
                              <p:cond delay="500"/>
                            </p:stCondLst>
                            <p:childTnLst>
                              <p:par>
                                <p:cTn id="77" presetID="10" presetClass="entr" presetSubtype="0" fill="hold" grpId="0" nodeType="afterEffect">
                                  <p:stCondLst>
                                    <p:cond delay="0"/>
                                  </p:stCondLst>
                                  <p:childTnLst>
                                    <p:set>
                                      <p:cBhvr>
                                        <p:cTn id="78" dur="1" fill="hold">
                                          <p:stCondLst>
                                            <p:cond delay="0"/>
                                          </p:stCondLst>
                                        </p:cTn>
                                        <p:tgtEl>
                                          <p:spTgt spid="78"/>
                                        </p:tgtEl>
                                        <p:attrNameLst>
                                          <p:attrName>style.visibility</p:attrName>
                                        </p:attrNameLst>
                                      </p:cBhvr>
                                      <p:to>
                                        <p:strVal val="visible"/>
                                      </p:to>
                                    </p:set>
                                    <p:animEffect transition="in" filter="fade">
                                      <p:cBhvr>
                                        <p:cTn id="79"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4" grpId="1" animBg="1"/>
      <p:bldP spid="53" grpId="0" animBg="1"/>
      <p:bldP spid="53" grpId="1" animBg="1"/>
      <p:bldP spid="25605" grpId="0"/>
      <p:bldP spid="71" grpId="0"/>
      <p:bldP spid="25606" grpId="0" animBg="1"/>
      <p:bldP spid="76" grpId="0" animBg="1"/>
      <p:bldP spid="25609" grpId="0" animBg="1"/>
      <p:bldP spid="78" grpId="0" animBg="1"/>
      <p:bldP spid="7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icture 8" descr="F:\Dropbox\posao\javni\glob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3048000"/>
            <a:ext cx="3962400" cy="2772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Rounded Rectangle 46"/>
          <p:cNvSpPr/>
          <p:nvPr/>
        </p:nvSpPr>
        <p:spPr bwMode="auto">
          <a:xfrm>
            <a:off x="5685099" y="4700203"/>
            <a:ext cx="784745" cy="762000"/>
          </a:xfrm>
          <a:prstGeom prst="roundRect">
            <a:avLst/>
          </a:prstGeom>
          <a:ln>
            <a:solidFill>
              <a:schemeClr val="accent2"/>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b" anchorCtr="0" compatLnSpc="1">
            <a:prstTxWarp prst="textNoShape">
              <a:avLst/>
            </a:prstTxWarp>
            <a:noAutofit/>
          </a:bodyPr>
          <a:lstStyle/>
          <a:p>
            <a:pPr marL="342900" marR="0" indent="-342900" algn="r" defTabSz="914400" rtl="0" eaLnBrk="1" fontAlgn="base" latinLnBrk="0" hangingPunct="1">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22" name="Rounded Rectangle 21"/>
          <p:cNvSpPr/>
          <p:nvPr/>
        </p:nvSpPr>
        <p:spPr bwMode="auto">
          <a:xfrm>
            <a:off x="804264" y="3124200"/>
            <a:ext cx="3462936" cy="2445275"/>
          </a:xfrm>
          <a:prstGeom prst="roundRect">
            <a:avLst/>
          </a:prstGeom>
          <a:ln>
            <a:solidFill>
              <a:schemeClr val="accent2"/>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b" anchorCtr="0" compatLnSpc="1">
            <a:prstTxWarp prst="textNoShape">
              <a:avLst/>
            </a:prstTxWarp>
            <a:noAutofit/>
          </a:bodyPr>
          <a:lstStyle/>
          <a:p>
            <a:pPr marL="342900" marR="0" indent="-342900" algn="r" defTabSz="914400" rtl="0" eaLnBrk="1" fontAlgn="base" latinLnBrk="0" hangingPunct="1">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2" name="Title 1"/>
          <p:cNvSpPr>
            <a:spLocks noGrp="1"/>
          </p:cNvSpPr>
          <p:nvPr>
            <p:ph type="title"/>
          </p:nvPr>
        </p:nvSpPr>
        <p:spPr/>
        <p:txBody>
          <a:bodyPr/>
          <a:lstStyle/>
          <a:p>
            <a:r>
              <a:rPr lang="en-US" dirty="0" smtClean="0"/>
              <a:t>Drawbacks/Obstacles</a:t>
            </a:r>
            <a:endParaRPr lang="en-US" dirty="0"/>
          </a:p>
        </p:txBody>
      </p:sp>
      <p:sp>
        <p:nvSpPr>
          <p:cNvPr id="3" name="Content Placeholder 2"/>
          <p:cNvSpPr>
            <a:spLocks noGrp="1"/>
          </p:cNvSpPr>
          <p:nvPr>
            <p:ph idx="1"/>
          </p:nvPr>
        </p:nvSpPr>
        <p:spPr/>
        <p:txBody>
          <a:bodyPr/>
          <a:lstStyle/>
          <a:p>
            <a:r>
              <a:rPr lang="en-US" dirty="0" smtClean="0"/>
              <a:t>Client’s vs. provider’s perspective</a:t>
            </a:r>
          </a:p>
          <a:p>
            <a:r>
              <a:rPr lang="en-US" dirty="0"/>
              <a:t>Service invocation context</a:t>
            </a:r>
          </a:p>
          <a:p>
            <a:r>
              <a:rPr lang="en-US" dirty="0"/>
              <a:t>Depends on the quality of the </a:t>
            </a:r>
            <a:r>
              <a:rPr lang="en-US" dirty="0" smtClean="0"/>
              <a:t>sample</a:t>
            </a:r>
          </a:p>
          <a:p>
            <a:r>
              <a:rPr lang="en-US" dirty="0" smtClean="0"/>
              <a:t>Acquiring a sample proves to be a difficult task</a:t>
            </a:r>
            <a:endParaRPr lang="en-US" dirty="0"/>
          </a:p>
          <a:p>
            <a:pPr lvl="1"/>
            <a:endParaRPr lang="en-US" dirty="0"/>
          </a:p>
        </p:txBody>
      </p:sp>
      <p:sp>
        <p:nvSpPr>
          <p:cNvPr id="4" name="Date Placeholder 3"/>
          <p:cNvSpPr>
            <a:spLocks noGrp="1"/>
          </p:cNvSpPr>
          <p:nvPr>
            <p:ph type="dt" sz="half" idx="10"/>
          </p:nvPr>
        </p:nvSpPr>
        <p:spPr/>
        <p:txBody>
          <a:bodyPr/>
          <a:lstStyle/>
          <a:p>
            <a:pPr>
              <a:defRPr/>
            </a:pPr>
            <a:r>
              <a:rPr lang="en-US" smtClean="0"/>
              <a:t>ESEC/FSE, Saint Petersburg, Russia, 2013.</a:t>
            </a:r>
            <a:endParaRPr lang="hr-HR" dirty="0"/>
          </a:p>
        </p:txBody>
      </p:sp>
      <p:sp>
        <p:nvSpPr>
          <p:cNvPr id="23" name="Rounded Rectangle 22"/>
          <p:cNvSpPr/>
          <p:nvPr/>
        </p:nvSpPr>
        <p:spPr bwMode="auto">
          <a:xfrm>
            <a:off x="2175864" y="3269770"/>
            <a:ext cx="685800" cy="692474"/>
          </a:xfrm>
          <a:prstGeom prst="round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 2</a:t>
            </a:r>
          </a:p>
        </p:txBody>
      </p:sp>
      <p:sp>
        <p:nvSpPr>
          <p:cNvPr id="24" name="Rounded Rectangle 23"/>
          <p:cNvSpPr/>
          <p:nvPr/>
        </p:nvSpPr>
        <p:spPr bwMode="auto">
          <a:xfrm>
            <a:off x="1185264" y="3300195"/>
            <a:ext cx="685800" cy="692474"/>
          </a:xfrm>
          <a:prstGeom prst="roundRect">
            <a:avLst/>
          </a:prstGeom>
          <a:ln>
            <a:solidFill>
              <a:srgbClr val="C0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dirty="0" smtClean="0">
                <a:solidFill>
                  <a:schemeClr val="tx1"/>
                </a:solidFill>
                <a:latin typeface="Arial" charset="0"/>
              </a:rPr>
              <a:t>A 1</a:t>
            </a:r>
            <a:endParaRPr kumimoji="0" lang="en-US" sz="1800" b="0" i="0" u="none" strike="noStrike" cap="none" normalizeH="0" baseline="0" dirty="0" smtClean="0">
              <a:ln>
                <a:noFill/>
              </a:ln>
              <a:solidFill>
                <a:schemeClr val="tx1"/>
              </a:solidFill>
              <a:effectLst/>
              <a:latin typeface="Arial" charset="0"/>
            </a:endParaRPr>
          </a:p>
        </p:txBody>
      </p:sp>
      <p:sp>
        <p:nvSpPr>
          <p:cNvPr id="25" name="Rounded Rectangle 24"/>
          <p:cNvSpPr/>
          <p:nvPr/>
        </p:nvSpPr>
        <p:spPr bwMode="auto">
          <a:xfrm>
            <a:off x="3242664" y="3262095"/>
            <a:ext cx="685800" cy="692474"/>
          </a:xfrm>
          <a:prstGeom prst="roundRect">
            <a:avLst/>
          </a:prstGeom>
          <a:ln>
            <a:solidFill>
              <a:schemeClr val="accent6">
                <a:lumMod val="40000"/>
                <a:lumOff val="60000"/>
              </a:schemeClr>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 3</a:t>
            </a:r>
          </a:p>
        </p:txBody>
      </p:sp>
      <p:sp>
        <p:nvSpPr>
          <p:cNvPr id="26" name="Rounded Rectangle 25"/>
          <p:cNvSpPr/>
          <p:nvPr/>
        </p:nvSpPr>
        <p:spPr bwMode="auto">
          <a:xfrm>
            <a:off x="2175864" y="4436521"/>
            <a:ext cx="685800" cy="692474"/>
          </a:xfrm>
          <a:prstGeom prst="round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 4</a:t>
            </a:r>
          </a:p>
        </p:txBody>
      </p:sp>
      <p:sp>
        <p:nvSpPr>
          <p:cNvPr id="27" name="Rounded Rectangle 26"/>
          <p:cNvSpPr/>
          <p:nvPr/>
        </p:nvSpPr>
        <p:spPr bwMode="auto">
          <a:xfrm>
            <a:off x="1185264" y="4436521"/>
            <a:ext cx="685800" cy="692474"/>
          </a:xfrm>
          <a:prstGeom prst="roundRect">
            <a:avLst/>
          </a:prstGeom>
          <a:ln>
            <a:solidFill>
              <a:srgbClr val="00B0F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 5</a:t>
            </a:r>
          </a:p>
        </p:txBody>
      </p:sp>
      <p:sp>
        <p:nvSpPr>
          <p:cNvPr id="28" name="Rounded Rectangle 27"/>
          <p:cNvSpPr/>
          <p:nvPr/>
        </p:nvSpPr>
        <p:spPr bwMode="auto">
          <a:xfrm>
            <a:off x="3242664" y="4436521"/>
            <a:ext cx="685800" cy="692474"/>
          </a:xfrm>
          <a:prstGeom prst="roundRect">
            <a:avLst/>
          </a:prstGeom>
          <a:ln>
            <a:solidFill>
              <a:srgbClr val="FFC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 6</a:t>
            </a:r>
          </a:p>
        </p:txBody>
      </p:sp>
      <p:sp>
        <p:nvSpPr>
          <p:cNvPr id="29" name="TextBox 28"/>
          <p:cNvSpPr txBox="1"/>
          <p:nvPr/>
        </p:nvSpPr>
        <p:spPr>
          <a:xfrm>
            <a:off x="956664" y="3810000"/>
            <a:ext cx="646331" cy="369332"/>
          </a:xfrm>
          <a:prstGeom prst="rect">
            <a:avLst/>
          </a:prstGeom>
          <a:solidFill>
            <a:srgbClr val="00B0F0"/>
          </a:solidFill>
        </p:spPr>
        <p:style>
          <a:lnRef idx="3">
            <a:schemeClr val="lt1"/>
          </a:lnRef>
          <a:fillRef idx="1">
            <a:schemeClr val="accent1"/>
          </a:fillRef>
          <a:effectRef idx="1">
            <a:schemeClr val="accent1"/>
          </a:effectRef>
          <a:fontRef idx="minor">
            <a:schemeClr val="lt1"/>
          </a:fontRef>
        </p:style>
        <p:txBody>
          <a:bodyPr wrap="none">
            <a:spAutoFit/>
          </a:bodyPr>
          <a:lstStyle/>
          <a:p>
            <a:pPr>
              <a:defRPr/>
            </a:pPr>
            <a:r>
              <a:rPr lang="en-US" dirty="0" err="1">
                <a:solidFill>
                  <a:schemeClr val="bg1"/>
                </a:solidFill>
              </a:rPr>
              <a:t>QoS</a:t>
            </a:r>
            <a:endParaRPr lang="en-US" dirty="0">
              <a:solidFill>
                <a:schemeClr val="bg1"/>
              </a:solidFill>
            </a:endParaRPr>
          </a:p>
        </p:txBody>
      </p:sp>
      <p:sp>
        <p:nvSpPr>
          <p:cNvPr id="30" name="TextBox 29"/>
          <p:cNvSpPr txBox="1"/>
          <p:nvPr/>
        </p:nvSpPr>
        <p:spPr>
          <a:xfrm>
            <a:off x="1986733" y="3821668"/>
            <a:ext cx="646331" cy="369332"/>
          </a:xfrm>
          <a:prstGeom prst="rect">
            <a:avLst/>
          </a:prstGeom>
          <a:solidFill>
            <a:srgbClr val="00B0F0"/>
          </a:solidFill>
        </p:spPr>
        <p:style>
          <a:lnRef idx="3">
            <a:schemeClr val="lt1"/>
          </a:lnRef>
          <a:fillRef idx="1">
            <a:schemeClr val="accent1"/>
          </a:fillRef>
          <a:effectRef idx="1">
            <a:schemeClr val="accent1"/>
          </a:effectRef>
          <a:fontRef idx="minor">
            <a:schemeClr val="lt1"/>
          </a:fontRef>
        </p:style>
        <p:txBody>
          <a:bodyPr wrap="none">
            <a:spAutoFit/>
          </a:bodyPr>
          <a:lstStyle/>
          <a:p>
            <a:pPr>
              <a:defRPr/>
            </a:pPr>
            <a:r>
              <a:rPr lang="en-US" dirty="0" err="1">
                <a:solidFill>
                  <a:schemeClr val="bg1"/>
                </a:solidFill>
              </a:rPr>
              <a:t>QoS</a:t>
            </a:r>
            <a:endParaRPr lang="en-US" dirty="0">
              <a:solidFill>
                <a:schemeClr val="bg1"/>
              </a:solidFill>
            </a:endParaRPr>
          </a:p>
        </p:txBody>
      </p:sp>
      <p:sp>
        <p:nvSpPr>
          <p:cNvPr id="31" name="TextBox 30"/>
          <p:cNvSpPr txBox="1"/>
          <p:nvPr/>
        </p:nvSpPr>
        <p:spPr>
          <a:xfrm>
            <a:off x="2977333" y="3821668"/>
            <a:ext cx="646331" cy="369332"/>
          </a:xfrm>
          <a:prstGeom prst="rect">
            <a:avLst/>
          </a:prstGeom>
          <a:solidFill>
            <a:srgbClr val="00B0F0"/>
          </a:solidFill>
        </p:spPr>
        <p:style>
          <a:lnRef idx="3">
            <a:schemeClr val="lt1"/>
          </a:lnRef>
          <a:fillRef idx="1">
            <a:schemeClr val="accent1"/>
          </a:fillRef>
          <a:effectRef idx="1">
            <a:schemeClr val="accent1"/>
          </a:effectRef>
          <a:fontRef idx="minor">
            <a:schemeClr val="lt1"/>
          </a:fontRef>
        </p:style>
        <p:txBody>
          <a:bodyPr wrap="none">
            <a:spAutoFit/>
          </a:bodyPr>
          <a:lstStyle/>
          <a:p>
            <a:pPr>
              <a:defRPr/>
            </a:pPr>
            <a:r>
              <a:rPr lang="en-US" dirty="0" err="1">
                <a:solidFill>
                  <a:schemeClr val="bg1"/>
                </a:solidFill>
              </a:rPr>
              <a:t>QoS</a:t>
            </a:r>
            <a:endParaRPr lang="en-US" dirty="0">
              <a:solidFill>
                <a:schemeClr val="bg1"/>
              </a:solidFill>
            </a:endParaRPr>
          </a:p>
        </p:txBody>
      </p:sp>
      <p:sp>
        <p:nvSpPr>
          <p:cNvPr id="32" name="TextBox 31"/>
          <p:cNvSpPr txBox="1"/>
          <p:nvPr/>
        </p:nvSpPr>
        <p:spPr>
          <a:xfrm>
            <a:off x="956664" y="4953000"/>
            <a:ext cx="646331" cy="369332"/>
          </a:xfrm>
          <a:prstGeom prst="rect">
            <a:avLst/>
          </a:prstGeom>
          <a:solidFill>
            <a:srgbClr val="00B0F0"/>
          </a:solidFill>
        </p:spPr>
        <p:style>
          <a:lnRef idx="3">
            <a:schemeClr val="lt1"/>
          </a:lnRef>
          <a:fillRef idx="1">
            <a:schemeClr val="accent1"/>
          </a:fillRef>
          <a:effectRef idx="1">
            <a:schemeClr val="accent1"/>
          </a:effectRef>
          <a:fontRef idx="minor">
            <a:schemeClr val="lt1"/>
          </a:fontRef>
        </p:style>
        <p:txBody>
          <a:bodyPr wrap="none">
            <a:spAutoFit/>
          </a:bodyPr>
          <a:lstStyle/>
          <a:p>
            <a:pPr>
              <a:defRPr/>
            </a:pPr>
            <a:r>
              <a:rPr lang="en-US" dirty="0" err="1">
                <a:solidFill>
                  <a:schemeClr val="bg1"/>
                </a:solidFill>
              </a:rPr>
              <a:t>QoS</a:t>
            </a:r>
            <a:endParaRPr lang="en-US" dirty="0">
              <a:solidFill>
                <a:schemeClr val="bg1"/>
              </a:solidFill>
            </a:endParaRPr>
          </a:p>
        </p:txBody>
      </p:sp>
      <p:sp>
        <p:nvSpPr>
          <p:cNvPr id="33" name="TextBox 32"/>
          <p:cNvSpPr txBox="1"/>
          <p:nvPr/>
        </p:nvSpPr>
        <p:spPr>
          <a:xfrm>
            <a:off x="1986733" y="4953000"/>
            <a:ext cx="646331" cy="369332"/>
          </a:xfrm>
          <a:prstGeom prst="rect">
            <a:avLst/>
          </a:prstGeom>
          <a:solidFill>
            <a:srgbClr val="00B0F0"/>
          </a:solidFill>
        </p:spPr>
        <p:style>
          <a:lnRef idx="3">
            <a:schemeClr val="lt1"/>
          </a:lnRef>
          <a:fillRef idx="1">
            <a:schemeClr val="accent1"/>
          </a:fillRef>
          <a:effectRef idx="1">
            <a:schemeClr val="accent1"/>
          </a:effectRef>
          <a:fontRef idx="minor">
            <a:schemeClr val="lt1"/>
          </a:fontRef>
        </p:style>
        <p:txBody>
          <a:bodyPr wrap="none">
            <a:spAutoFit/>
          </a:bodyPr>
          <a:lstStyle/>
          <a:p>
            <a:pPr>
              <a:defRPr/>
            </a:pPr>
            <a:r>
              <a:rPr lang="en-US" dirty="0" err="1">
                <a:solidFill>
                  <a:schemeClr val="bg1"/>
                </a:solidFill>
              </a:rPr>
              <a:t>QoS</a:t>
            </a:r>
            <a:endParaRPr lang="en-US" dirty="0">
              <a:solidFill>
                <a:schemeClr val="bg1"/>
              </a:solidFill>
            </a:endParaRPr>
          </a:p>
        </p:txBody>
      </p:sp>
      <p:sp>
        <p:nvSpPr>
          <p:cNvPr id="34" name="TextBox 33"/>
          <p:cNvSpPr txBox="1"/>
          <p:nvPr/>
        </p:nvSpPr>
        <p:spPr>
          <a:xfrm>
            <a:off x="2977333" y="4953000"/>
            <a:ext cx="646331" cy="369332"/>
          </a:xfrm>
          <a:prstGeom prst="rect">
            <a:avLst/>
          </a:prstGeom>
          <a:solidFill>
            <a:srgbClr val="00B0F0"/>
          </a:solidFill>
        </p:spPr>
        <p:style>
          <a:lnRef idx="3">
            <a:schemeClr val="lt1"/>
          </a:lnRef>
          <a:fillRef idx="1">
            <a:schemeClr val="accent1"/>
          </a:fillRef>
          <a:effectRef idx="1">
            <a:schemeClr val="accent1"/>
          </a:effectRef>
          <a:fontRef idx="minor">
            <a:schemeClr val="lt1"/>
          </a:fontRef>
        </p:style>
        <p:txBody>
          <a:bodyPr wrap="none">
            <a:spAutoFit/>
          </a:bodyPr>
          <a:lstStyle/>
          <a:p>
            <a:pPr>
              <a:defRPr/>
            </a:pPr>
            <a:r>
              <a:rPr lang="en-US" dirty="0" err="1">
                <a:solidFill>
                  <a:schemeClr val="bg1"/>
                </a:solidFill>
              </a:rPr>
              <a:t>QoS</a:t>
            </a:r>
            <a:endParaRPr lang="en-US" dirty="0">
              <a:solidFill>
                <a:schemeClr val="bg1"/>
              </a:solidFill>
            </a:endParaRPr>
          </a:p>
        </p:txBody>
      </p:sp>
      <p:sp>
        <p:nvSpPr>
          <p:cNvPr id="36" name="Rounded Rectangle 35"/>
          <p:cNvSpPr/>
          <p:nvPr/>
        </p:nvSpPr>
        <p:spPr bwMode="auto">
          <a:xfrm>
            <a:off x="5334000" y="3381389"/>
            <a:ext cx="685800" cy="692474"/>
          </a:xfrm>
          <a:prstGeom prst="roundRect">
            <a:avLst/>
          </a:prstGeom>
          <a:ln>
            <a:solidFill>
              <a:srgbClr val="C0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dirty="0" smtClean="0">
                <a:solidFill>
                  <a:schemeClr val="tx1"/>
                </a:solidFill>
                <a:latin typeface="Arial" charset="0"/>
              </a:rPr>
              <a:t>A 1</a:t>
            </a:r>
            <a:endParaRPr kumimoji="0" lang="en-US" sz="1800" b="0" i="0" u="none" strike="noStrike" cap="none" normalizeH="0" baseline="0" dirty="0" smtClean="0">
              <a:ln>
                <a:noFill/>
              </a:ln>
              <a:solidFill>
                <a:schemeClr val="tx1"/>
              </a:solidFill>
              <a:effectLst/>
              <a:latin typeface="Arial" charset="0"/>
            </a:endParaRPr>
          </a:p>
        </p:txBody>
      </p:sp>
      <p:pic>
        <p:nvPicPr>
          <p:cNvPr id="37" name="Picture 2" descr="D:\dropbox\amazon\Evaluation\Prediction of Atomic Web Services Reliability Based on K-Means Clustering\ppt-images\system_config_services.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15000" y="3773071"/>
            <a:ext cx="387320" cy="387320"/>
          </a:xfrm>
          <a:prstGeom prst="rect">
            <a:avLst/>
          </a:prstGeom>
          <a:noFill/>
          <a:extLst>
            <a:ext uri="{909E8E84-426E-40DD-AFC4-6F175D3DCCD1}">
              <a14:hiddenFill xmlns:a14="http://schemas.microsoft.com/office/drawing/2010/main">
                <a:solidFill>
                  <a:srgbClr val="FFFFFF"/>
                </a:solidFill>
              </a14:hiddenFill>
            </a:ext>
          </a:extLst>
        </p:spPr>
      </p:pic>
      <p:cxnSp>
        <p:nvCxnSpPr>
          <p:cNvPr id="40" name="Curved Connector 46"/>
          <p:cNvCxnSpPr/>
          <p:nvPr/>
        </p:nvCxnSpPr>
        <p:spPr bwMode="auto">
          <a:xfrm flipH="1" flipV="1">
            <a:off x="5713891" y="4126613"/>
            <a:ext cx="356708" cy="573590"/>
          </a:xfrm>
          <a:prstGeom prst="straightConnector1">
            <a:avLst/>
          </a:prstGeom>
          <a:noFill/>
          <a:ln w="9525" cap="flat" cmpd="sng" algn="ctr">
            <a:solidFill>
              <a:schemeClr val="tx1"/>
            </a:solidFill>
            <a:prstDash val="dash"/>
            <a:round/>
            <a:headEnd type="none" w="med" len="med"/>
            <a:tailEnd type="triangle"/>
          </a:ln>
          <a:effectLst/>
        </p:spPr>
      </p:cxnSp>
      <p:sp>
        <p:nvSpPr>
          <p:cNvPr id="43" name="TextBox 42"/>
          <p:cNvSpPr txBox="1"/>
          <p:nvPr/>
        </p:nvSpPr>
        <p:spPr>
          <a:xfrm>
            <a:off x="4920210" y="5032197"/>
            <a:ext cx="731290" cy="369332"/>
          </a:xfrm>
          <a:prstGeom prst="rect">
            <a:avLst/>
          </a:prstGeom>
          <a:solidFill>
            <a:srgbClr val="0070C0"/>
          </a:solidFill>
        </p:spPr>
        <p:style>
          <a:lnRef idx="3">
            <a:schemeClr val="lt1"/>
          </a:lnRef>
          <a:fillRef idx="1">
            <a:schemeClr val="accent1"/>
          </a:fillRef>
          <a:effectRef idx="1">
            <a:schemeClr val="accent1"/>
          </a:effectRef>
          <a:fontRef idx="minor">
            <a:schemeClr val="lt1"/>
          </a:fontRef>
        </p:style>
        <p:txBody>
          <a:bodyPr wrap="none">
            <a:spAutoFit/>
          </a:bodyPr>
          <a:lstStyle/>
          <a:p>
            <a:pPr>
              <a:defRPr/>
            </a:pPr>
            <a:r>
              <a:rPr lang="en-US" dirty="0" smtClean="0">
                <a:solidFill>
                  <a:schemeClr val="bg1"/>
                </a:solidFill>
              </a:rPr>
              <a:t>QoS</a:t>
            </a:r>
            <a:r>
              <a:rPr lang="en-US" baseline="-25000" dirty="0" smtClean="0">
                <a:solidFill>
                  <a:schemeClr val="bg1"/>
                </a:solidFill>
              </a:rPr>
              <a:t>1</a:t>
            </a:r>
            <a:endParaRPr lang="en-US" baseline="-25000" dirty="0">
              <a:solidFill>
                <a:schemeClr val="bg1"/>
              </a:solidFill>
            </a:endParaRPr>
          </a:p>
        </p:txBody>
      </p:sp>
      <p:cxnSp>
        <p:nvCxnSpPr>
          <p:cNvPr id="45" name="Curved Connector 46"/>
          <p:cNvCxnSpPr>
            <a:stCxn id="54" idx="1"/>
            <a:endCxn id="36" idx="3"/>
          </p:cNvCxnSpPr>
          <p:nvPr/>
        </p:nvCxnSpPr>
        <p:spPr bwMode="auto">
          <a:xfrm flipH="1">
            <a:off x="6019800" y="3506371"/>
            <a:ext cx="1075267" cy="221255"/>
          </a:xfrm>
          <a:prstGeom prst="straightConnector1">
            <a:avLst/>
          </a:prstGeom>
          <a:noFill/>
          <a:ln w="9525" cap="flat" cmpd="sng" algn="ctr">
            <a:solidFill>
              <a:schemeClr val="tx1"/>
            </a:solidFill>
            <a:prstDash val="dash"/>
            <a:round/>
            <a:headEnd type="none" w="med" len="med"/>
            <a:tailEnd type="triangle"/>
          </a:ln>
          <a:effectLst/>
        </p:spPr>
      </p:cxnSp>
      <p:sp>
        <p:nvSpPr>
          <p:cNvPr id="46" name="TextBox 45"/>
          <p:cNvSpPr txBox="1"/>
          <p:nvPr/>
        </p:nvSpPr>
        <p:spPr>
          <a:xfrm>
            <a:off x="7955510" y="3277771"/>
            <a:ext cx="731290" cy="369332"/>
          </a:xfrm>
          <a:prstGeom prst="rect">
            <a:avLst/>
          </a:prstGeom>
          <a:solidFill>
            <a:schemeClr val="accent2"/>
          </a:solidFill>
        </p:spPr>
        <p:style>
          <a:lnRef idx="3">
            <a:schemeClr val="lt1"/>
          </a:lnRef>
          <a:fillRef idx="1">
            <a:schemeClr val="accent1"/>
          </a:fillRef>
          <a:effectRef idx="1">
            <a:schemeClr val="accent1"/>
          </a:effectRef>
          <a:fontRef idx="minor">
            <a:schemeClr val="lt1"/>
          </a:fontRef>
        </p:style>
        <p:txBody>
          <a:bodyPr wrap="none">
            <a:spAutoFit/>
          </a:bodyPr>
          <a:lstStyle/>
          <a:p>
            <a:pPr>
              <a:defRPr/>
            </a:pPr>
            <a:r>
              <a:rPr lang="en-US" dirty="0" smtClean="0">
                <a:solidFill>
                  <a:schemeClr val="bg1"/>
                </a:solidFill>
              </a:rPr>
              <a:t>QoS</a:t>
            </a:r>
            <a:r>
              <a:rPr lang="en-US" baseline="-25000" dirty="0" smtClean="0">
                <a:solidFill>
                  <a:schemeClr val="bg1"/>
                </a:solidFill>
              </a:rPr>
              <a:t>2</a:t>
            </a:r>
            <a:endParaRPr lang="en-US" baseline="-25000" dirty="0">
              <a:solidFill>
                <a:schemeClr val="bg1"/>
              </a:solidFill>
            </a:endParaRPr>
          </a:p>
        </p:txBody>
      </p:sp>
      <p:pic>
        <p:nvPicPr>
          <p:cNvPr id="50" name="Picture 49" descr="user-icon.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15544" y="4827236"/>
            <a:ext cx="509056" cy="50793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grpSp>
        <p:nvGrpSpPr>
          <p:cNvPr id="53" name="Group 52"/>
          <p:cNvGrpSpPr/>
          <p:nvPr/>
        </p:nvGrpSpPr>
        <p:grpSpPr>
          <a:xfrm>
            <a:off x="7095067" y="3125371"/>
            <a:ext cx="784745" cy="762000"/>
            <a:chOff x="4222212" y="5747340"/>
            <a:chExt cx="784745" cy="762000"/>
          </a:xfrm>
        </p:grpSpPr>
        <p:sp>
          <p:nvSpPr>
            <p:cNvPr id="54" name="Rounded Rectangle 53"/>
            <p:cNvSpPr/>
            <p:nvPr/>
          </p:nvSpPr>
          <p:spPr bwMode="auto">
            <a:xfrm>
              <a:off x="4222212" y="5747340"/>
              <a:ext cx="784745" cy="762000"/>
            </a:xfrm>
            <a:prstGeom prst="roundRect">
              <a:avLst/>
            </a:prstGeom>
            <a:ln>
              <a:solidFill>
                <a:schemeClr val="accent2"/>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0" tIns="0" rIns="0" bIns="0" numCol="1" rtlCol="0" anchor="b" anchorCtr="0" compatLnSpc="1">
              <a:prstTxWarp prst="textNoShape">
                <a:avLst/>
              </a:prstTxWarp>
              <a:noAutofit/>
            </a:bodyPr>
            <a:lstStyle/>
            <a:p>
              <a:pPr marL="342900" marR="0" indent="-342900" algn="r" defTabSz="914400" rtl="0" eaLnBrk="1" fontAlgn="base" latinLnBrk="0" hangingPunct="1">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pic>
          <p:nvPicPr>
            <p:cNvPr id="55" name="Picture 54" descr="user-icon.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367744" y="5816665"/>
              <a:ext cx="509056" cy="50793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grpSp>
      <p:sp>
        <p:nvSpPr>
          <p:cNvPr id="57" name="TextBox 56"/>
          <p:cNvSpPr txBox="1"/>
          <p:nvPr/>
        </p:nvSpPr>
        <p:spPr>
          <a:xfrm>
            <a:off x="2743200" y="6080581"/>
            <a:ext cx="646331" cy="369332"/>
          </a:xfrm>
          <a:prstGeom prst="rect">
            <a:avLst/>
          </a:prstGeom>
          <a:solidFill>
            <a:srgbClr val="00B0F0"/>
          </a:solidFill>
        </p:spPr>
        <p:style>
          <a:lnRef idx="3">
            <a:schemeClr val="lt1"/>
          </a:lnRef>
          <a:fillRef idx="1">
            <a:schemeClr val="accent1"/>
          </a:fillRef>
          <a:effectRef idx="1">
            <a:schemeClr val="accent1"/>
          </a:effectRef>
          <a:fontRef idx="minor">
            <a:schemeClr val="lt1"/>
          </a:fontRef>
        </p:style>
        <p:txBody>
          <a:bodyPr wrap="none">
            <a:spAutoFit/>
          </a:bodyPr>
          <a:lstStyle/>
          <a:p>
            <a:pPr>
              <a:defRPr/>
            </a:pPr>
            <a:r>
              <a:rPr lang="en-US" dirty="0" err="1">
                <a:solidFill>
                  <a:schemeClr val="bg1"/>
                </a:solidFill>
              </a:rPr>
              <a:t>QoS</a:t>
            </a:r>
            <a:endParaRPr lang="en-US" dirty="0">
              <a:solidFill>
                <a:schemeClr val="bg1"/>
              </a:solidFill>
            </a:endParaRPr>
          </a:p>
        </p:txBody>
      </p:sp>
      <p:sp>
        <p:nvSpPr>
          <p:cNvPr id="58" name="TextBox 57"/>
          <p:cNvSpPr txBox="1"/>
          <p:nvPr/>
        </p:nvSpPr>
        <p:spPr>
          <a:xfrm>
            <a:off x="4069310" y="6080581"/>
            <a:ext cx="731290" cy="369332"/>
          </a:xfrm>
          <a:prstGeom prst="rect">
            <a:avLst/>
          </a:prstGeom>
          <a:solidFill>
            <a:srgbClr val="0070C0"/>
          </a:solidFill>
        </p:spPr>
        <p:style>
          <a:lnRef idx="3">
            <a:schemeClr val="lt1"/>
          </a:lnRef>
          <a:fillRef idx="1">
            <a:schemeClr val="accent1"/>
          </a:fillRef>
          <a:effectRef idx="1">
            <a:schemeClr val="accent1"/>
          </a:effectRef>
          <a:fontRef idx="minor">
            <a:schemeClr val="lt1"/>
          </a:fontRef>
        </p:style>
        <p:txBody>
          <a:bodyPr wrap="none">
            <a:spAutoFit/>
          </a:bodyPr>
          <a:lstStyle/>
          <a:p>
            <a:pPr>
              <a:defRPr/>
            </a:pPr>
            <a:r>
              <a:rPr lang="en-US" dirty="0" smtClean="0">
                <a:solidFill>
                  <a:schemeClr val="bg1"/>
                </a:solidFill>
              </a:rPr>
              <a:t>QoS</a:t>
            </a:r>
            <a:r>
              <a:rPr lang="en-US" baseline="-25000" dirty="0" smtClean="0">
                <a:solidFill>
                  <a:schemeClr val="bg1"/>
                </a:solidFill>
              </a:rPr>
              <a:t>1</a:t>
            </a:r>
            <a:endParaRPr lang="en-US" baseline="-25000" dirty="0">
              <a:solidFill>
                <a:schemeClr val="bg1"/>
              </a:solidFill>
            </a:endParaRPr>
          </a:p>
        </p:txBody>
      </p:sp>
      <p:sp>
        <p:nvSpPr>
          <p:cNvPr id="59" name="TextBox 58"/>
          <p:cNvSpPr txBox="1"/>
          <p:nvPr/>
        </p:nvSpPr>
        <p:spPr>
          <a:xfrm>
            <a:off x="5440910" y="6076890"/>
            <a:ext cx="731290" cy="369332"/>
          </a:xfrm>
          <a:prstGeom prst="rect">
            <a:avLst/>
          </a:prstGeom>
          <a:solidFill>
            <a:schemeClr val="accent2"/>
          </a:solidFill>
        </p:spPr>
        <p:style>
          <a:lnRef idx="3">
            <a:schemeClr val="lt1"/>
          </a:lnRef>
          <a:fillRef idx="1">
            <a:schemeClr val="accent1"/>
          </a:fillRef>
          <a:effectRef idx="1">
            <a:schemeClr val="accent1"/>
          </a:effectRef>
          <a:fontRef idx="minor">
            <a:schemeClr val="lt1"/>
          </a:fontRef>
        </p:style>
        <p:txBody>
          <a:bodyPr wrap="none">
            <a:spAutoFit/>
          </a:bodyPr>
          <a:lstStyle/>
          <a:p>
            <a:pPr>
              <a:defRPr/>
            </a:pPr>
            <a:r>
              <a:rPr lang="en-US" dirty="0" smtClean="0">
                <a:solidFill>
                  <a:schemeClr val="bg1"/>
                </a:solidFill>
              </a:rPr>
              <a:t>QoS</a:t>
            </a:r>
            <a:r>
              <a:rPr lang="en-US" baseline="-25000" dirty="0" smtClean="0">
                <a:solidFill>
                  <a:schemeClr val="bg1"/>
                </a:solidFill>
              </a:rPr>
              <a:t>2</a:t>
            </a:r>
            <a:endParaRPr lang="en-US" baseline="-25000" dirty="0">
              <a:solidFill>
                <a:schemeClr val="bg1"/>
              </a:solidFill>
            </a:endParaRPr>
          </a:p>
        </p:txBody>
      </p:sp>
      <p:sp>
        <p:nvSpPr>
          <p:cNvPr id="60" name="TextBox 59"/>
          <p:cNvSpPr txBox="1"/>
          <p:nvPr/>
        </p:nvSpPr>
        <p:spPr>
          <a:xfrm>
            <a:off x="4953000" y="6074747"/>
            <a:ext cx="325730" cy="400110"/>
          </a:xfrm>
          <a:prstGeom prst="rect">
            <a:avLst/>
          </a:prstGeom>
          <a:noFill/>
        </p:spPr>
        <p:txBody>
          <a:bodyPr wrap="none" rtlCol="0">
            <a:spAutoFit/>
          </a:bodyPr>
          <a:lstStyle/>
          <a:p>
            <a:r>
              <a:rPr lang="en-US" sz="2000" dirty="0" smtClean="0">
                <a:solidFill>
                  <a:schemeClr val="tx2"/>
                </a:solidFill>
              </a:rPr>
              <a:t>≠</a:t>
            </a:r>
            <a:endParaRPr lang="en-US" sz="2000" dirty="0">
              <a:solidFill>
                <a:schemeClr val="tx2"/>
              </a:solidFill>
            </a:endParaRPr>
          </a:p>
        </p:txBody>
      </p:sp>
      <p:sp>
        <p:nvSpPr>
          <p:cNvPr id="61" name="TextBox 60"/>
          <p:cNvSpPr txBox="1"/>
          <p:nvPr/>
        </p:nvSpPr>
        <p:spPr>
          <a:xfrm>
            <a:off x="3581400" y="6076890"/>
            <a:ext cx="325730" cy="400110"/>
          </a:xfrm>
          <a:prstGeom prst="rect">
            <a:avLst/>
          </a:prstGeom>
          <a:noFill/>
        </p:spPr>
        <p:txBody>
          <a:bodyPr wrap="none" rtlCol="0">
            <a:spAutoFit/>
          </a:bodyPr>
          <a:lstStyle/>
          <a:p>
            <a:r>
              <a:rPr lang="en-US" sz="2000" dirty="0" smtClean="0">
                <a:solidFill>
                  <a:schemeClr val="tx2"/>
                </a:solidFill>
              </a:rPr>
              <a:t>≠</a:t>
            </a:r>
            <a:endParaRPr lang="en-US" sz="2000" dirty="0">
              <a:solidFill>
                <a:schemeClr val="tx2"/>
              </a:solidFill>
            </a:endParaRPr>
          </a:p>
        </p:txBody>
      </p:sp>
      <p:sp>
        <p:nvSpPr>
          <p:cNvPr id="38" name="Rounded Rectangle 37"/>
          <p:cNvSpPr/>
          <p:nvPr/>
        </p:nvSpPr>
        <p:spPr bwMode="auto">
          <a:xfrm>
            <a:off x="1600200" y="5486400"/>
            <a:ext cx="1758133" cy="381000"/>
          </a:xfrm>
          <a:prstGeom prst="roundRect">
            <a:avLst/>
          </a:prstGeom>
          <a:solidFill>
            <a:srgbClr val="00B0F0"/>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marL="342900" indent="-342900"/>
            <a:r>
              <a:rPr lang="en-US" dirty="0" smtClean="0"/>
              <a:t>Service Provider</a:t>
            </a:r>
            <a:endParaRPr lang="en-US" dirty="0"/>
          </a:p>
        </p:txBody>
      </p:sp>
      <p:sp>
        <p:nvSpPr>
          <p:cNvPr id="39" name="Rounded Rectangle 38"/>
          <p:cNvSpPr/>
          <p:nvPr/>
        </p:nvSpPr>
        <p:spPr bwMode="auto">
          <a:xfrm>
            <a:off x="7162800" y="3701103"/>
            <a:ext cx="651864" cy="381000"/>
          </a:xfrm>
          <a:prstGeom prst="roundRect">
            <a:avLst/>
          </a:prstGeom>
          <a:solidFill>
            <a:srgbClr val="00B0F0"/>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marL="342900" indent="-342900"/>
            <a:r>
              <a:rPr lang="en-US" dirty="0" smtClean="0"/>
              <a:t>Client</a:t>
            </a:r>
            <a:endParaRPr lang="en-US" dirty="0"/>
          </a:p>
        </p:txBody>
      </p:sp>
      <p:sp>
        <p:nvSpPr>
          <p:cNvPr id="44" name="Rounded Rectangle 43"/>
          <p:cNvSpPr/>
          <p:nvPr/>
        </p:nvSpPr>
        <p:spPr bwMode="auto">
          <a:xfrm>
            <a:off x="5751540" y="5323730"/>
            <a:ext cx="651864" cy="381000"/>
          </a:xfrm>
          <a:prstGeom prst="roundRect">
            <a:avLst/>
          </a:prstGeom>
          <a:solidFill>
            <a:srgbClr val="00B0F0"/>
          </a:solidFill>
          <a:ln>
            <a:solidFill>
              <a:schemeClr val="accent2"/>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ctr" anchorCtr="0" compatLnSpc="1">
            <a:prstTxWarp prst="textNoShape">
              <a:avLst/>
            </a:prstTxWarp>
            <a:noAutofit/>
          </a:bodyPr>
          <a:lstStyle/>
          <a:p>
            <a:pPr marL="342900" indent="-342900"/>
            <a:r>
              <a:rPr lang="en-US" dirty="0" smtClean="0"/>
              <a:t>Client</a:t>
            </a:r>
            <a:endParaRPr lang="en-US" dirty="0"/>
          </a:p>
        </p:txBody>
      </p:sp>
    </p:spTree>
    <p:extLst>
      <p:ext uri="{BB962C8B-B14F-4D97-AF65-F5344CB8AC3E}">
        <p14:creationId xmlns:p14="http://schemas.microsoft.com/office/powerpoint/2010/main" val="3056809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fade">
                                      <p:cBhvr>
                                        <p:cTn id="13" dur="500"/>
                                        <p:tgtEl>
                                          <p:spTgt spid="2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fade">
                                      <p:cBhvr>
                                        <p:cTn id="16" dur="500"/>
                                        <p:tgtEl>
                                          <p:spTgt spid="2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500"/>
                                        <p:tgtEl>
                                          <p:spTgt spid="2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500"/>
                                        <p:tgtEl>
                                          <p:spTgt spid="2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fade">
                                      <p:cBhvr>
                                        <p:cTn id="28" dur="500"/>
                                        <p:tgtEl>
                                          <p:spTgt spid="38"/>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9"/>
                                        </p:tgtEl>
                                        <p:attrNameLst>
                                          <p:attrName>style.visibility</p:attrName>
                                        </p:attrNameLst>
                                      </p:cBhvr>
                                      <p:to>
                                        <p:strVal val="visible"/>
                                      </p:to>
                                    </p:set>
                                    <p:animEffect transition="in" filter="fade">
                                      <p:cBhvr>
                                        <p:cTn id="33" dur="500"/>
                                        <p:tgtEl>
                                          <p:spTgt spid="29"/>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0"/>
                                        </p:tgtEl>
                                        <p:attrNameLst>
                                          <p:attrName>style.visibility</p:attrName>
                                        </p:attrNameLst>
                                      </p:cBhvr>
                                      <p:to>
                                        <p:strVal val="visible"/>
                                      </p:to>
                                    </p:set>
                                    <p:animEffect transition="in" filter="fade">
                                      <p:cBhvr>
                                        <p:cTn id="36" dur="500"/>
                                        <p:tgtEl>
                                          <p:spTgt spid="30"/>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fade">
                                      <p:cBhvr>
                                        <p:cTn id="39" dur="500"/>
                                        <p:tgtEl>
                                          <p:spTgt spid="31"/>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2"/>
                                        </p:tgtEl>
                                        <p:attrNameLst>
                                          <p:attrName>style.visibility</p:attrName>
                                        </p:attrNameLst>
                                      </p:cBhvr>
                                      <p:to>
                                        <p:strVal val="visible"/>
                                      </p:to>
                                    </p:set>
                                    <p:animEffect transition="in" filter="fade">
                                      <p:cBhvr>
                                        <p:cTn id="42" dur="500"/>
                                        <p:tgtEl>
                                          <p:spTgt spid="32"/>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3"/>
                                        </p:tgtEl>
                                        <p:attrNameLst>
                                          <p:attrName>style.visibility</p:attrName>
                                        </p:attrNameLst>
                                      </p:cBhvr>
                                      <p:to>
                                        <p:strVal val="visible"/>
                                      </p:to>
                                    </p:set>
                                    <p:animEffect transition="in" filter="fade">
                                      <p:cBhvr>
                                        <p:cTn id="45" dur="500"/>
                                        <p:tgtEl>
                                          <p:spTgt spid="33"/>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4"/>
                                        </p:tgtEl>
                                        <p:attrNameLst>
                                          <p:attrName>style.visibility</p:attrName>
                                        </p:attrNameLst>
                                      </p:cBhvr>
                                      <p:to>
                                        <p:strVal val="visible"/>
                                      </p:to>
                                    </p:set>
                                    <p:animEffect transition="in" filter="fade">
                                      <p:cBhvr>
                                        <p:cTn id="48" dur="500"/>
                                        <p:tgtEl>
                                          <p:spTgt spid="34"/>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35"/>
                                        </p:tgtEl>
                                        <p:attrNameLst>
                                          <p:attrName>style.visibility</p:attrName>
                                        </p:attrNameLst>
                                      </p:cBhvr>
                                      <p:to>
                                        <p:strVal val="visible"/>
                                      </p:to>
                                    </p:set>
                                    <p:animEffect transition="in" filter="fade">
                                      <p:cBhvr>
                                        <p:cTn id="53" dur="500"/>
                                        <p:tgtEl>
                                          <p:spTgt spid="35"/>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36"/>
                                        </p:tgtEl>
                                        <p:attrNameLst>
                                          <p:attrName>style.visibility</p:attrName>
                                        </p:attrNameLst>
                                      </p:cBhvr>
                                      <p:to>
                                        <p:strVal val="visible"/>
                                      </p:to>
                                    </p:set>
                                    <p:animEffect transition="in" filter="fade">
                                      <p:cBhvr>
                                        <p:cTn id="58" dur="500"/>
                                        <p:tgtEl>
                                          <p:spTgt spid="36"/>
                                        </p:tgtEl>
                                      </p:cBhvr>
                                    </p:animEffect>
                                  </p:childTnLst>
                                </p:cTn>
                              </p:par>
                              <p:par>
                                <p:cTn id="59" presetID="10" presetClass="entr" presetSubtype="0" fill="hold" nodeType="withEffect">
                                  <p:stCondLst>
                                    <p:cond delay="0"/>
                                  </p:stCondLst>
                                  <p:childTnLst>
                                    <p:set>
                                      <p:cBhvr>
                                        <p:cTn id="60" dur="1" fill="hold">
                                          <p:stCondLst>
                                            <p:cond delay="0"/>
                                          </p:stCondLst>
                                        </p:cTn>
                                        <p:tgtEl>
                                          <p:spTgt spid="37"/>
                                        </p:tgtEl>
                                        <p:attrNameLst>
                                          <p:attrName>style.visibility</p:attrName>
                                        </p:attrNameLst>
                                      </p:cBhvr>
                                      <p:to>
                                        <p:strVal val="visible"/>
                                      </p:to>
                                    </p:set>
                                    <p:animEffect transition="in" filter="fade">
                                      <p:cBhvr>
                                        <p:cTn id="61" dur="500"/>
                                        <p:tgtEl>
                                          <p:spTgt spid="37"/>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44"/>
                                        </p:tgtEl>
                                        <p:attrNameLst>
                                          <p:attrName>style.visibility</p:attrName>
                                        </p:attrNameLst>
                                      </p:cBhvr>
                                      <p:to>
                                        <p:strVal val="visible"/>
                                      </p:to>
                                    </p:set>
                                    <p:animEffect transition="in" filter="fade">
                                      <p:cBhvr>
                                        <p:cTn id="66" dur="500"/>
                                        <p:tgtEl>
                                          <p:spTgt spid="44"/>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47"/>
                                        </p:tgtEl>
                                        <p:attrNameLst>
                                          <p:attrName>style.visibility</p:attrName>
                                        </p:attrNameLst>
                                      </p:cBhvr>
                                      <p:to>
                                        <p:strVal val="visible"/>
                                      </p:to>
                                    </p:set>
                                    <p:animEffect transition="in" filter="fade">
                                      <p:cBhvr>
                                        <p:cTn id="69" dur="500"/>
                                        <p:tgtEl>
                                          <p:spTgt spid="47"/>
                                        </p:tgtEl>
                                      </p:cBhvr>
                                    </p:animEffect>
                                  </p:childTnLst>
                                </p:cTn>
                              </p:par>
                              <p:par>
                                <p:cTn id="70" presetID="10" presetClass="entr" presetSubtype="0" fill="hold" nodeType="withEffect">
                                  <p:stCondLst>
                                    <p:cond delay="0"/>
                                  </p:stCondLst>
                                  <p:childTnLst>
                                    <p:set>
                                      <p:cBhvr>
                                        <p:cTn id="71" dur="1" fill="hold">
                                          <p:stCondLst>
                                            <p:cond delay="0"/>
                                          </p:stCondLst>
                                        </p:cTn>
                                        <p:tgtEl>
                                          <p:spTgt spid="50"/>
                                        </p:tgtEl>
                                        <p:attrNameLst>
                                          <p:attrName>style.visibility</p:attrName>
                                        </p:attrNameLst>
                                      </p:cBhvr>
                                      <p:to>
                                        <p:strVal val="visible"/>
                                      </p:to>
                                    </p:set>
                                    <p:animEffect transition="in" filter="fade">
                                      <p:cBhvr>
                                        <p:cTn id="72" dur="500"/>
                                        <p:tgtEl>
                                          <p:spTgt spid="50"/>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nodeType="clickEffect">
                                  <p:stCondLst>
                                    <p:cond delay="0"/>
                                  </p:stCondLst>
                                  <p:childTnLst>
                                    <p:set>
                                      <p:cBhvr>
                                        <p:cTn id="76" dur="1" fill="hold">
                                          <p:stCondLst>
                                            <p:cond delay="0"/>
                                          </p:stCondLst>
                                        </p:cTn>
                                        <p:tgtEl>
                                          <p:spTgt spid="40"/>
                                        </p:tgtEl>
                                        <p:attrNameLst>
                                          <p:attrName>style.visibility</p:attrName>
                                        </p:attrNameLst>
                                      </p:cBhvr>
                                      <p:to>
                                        <p:strVal val="visible"/>
                                      </p:to>
                                    </p:set>
                                    <p:animEffect transition="in" filter="wipe(down)">
                                      <p:cBhvr>
                                        <p:cTn id="77" dur="500"/>
                                        <p:tgtEl>
                                          <p:spTgt spid="40"/>
                                        </p:tgtEl>
                                      </p:cBhvr>
                                    </p:animEffect>
                                  </p:childTnLst>
                                </p:cTn>
                              </p:par>
                            </p:childTnLst>
                          </p:cTn>
                        </p:par>
                        <p:par>
                          <p:cTn id="78" fill="hold">
                            <p:stCondLst>
                              <p:cond delay="500"/>
                            </p:stCondLst>
                            <p:childTnLst>
                              <p:par>
                                <p:cTn id="79" presetID="8" presetClass="emph" presetSubtype="0" fill="hold" nodeType="afterEffect">
                                  <p:stCondLst>
                                    <p:cond delay="0"/>
                                  </p:stCondLst>
                                  <p:childTnLst>
                                    <p:animRot by="21600000">
                                      <p:cBhvr>
                                        <p:cTn id="80" dur="500" fill="hold"/>
                                        <p:tgtEl>
                                          <p:spTgt spid="37"/>
                                        </p:tgtEl>
                                        <p:attrNameLst>
                                          <p:attrName>r</p:attrName>
                                        </p:attrNameLst>
                                      </p:cBhvr>
                                    </p:animRot>
                                  </p:childTnLst>
                                </p:cTn>
                              </p:par>
                            </p:childTnLst>
                          </p:cTn>
                        </p:par>
                        <p:par>
                          <p:cTn id="81" fill="hold">
                            <p:stCondLst>
                              <p:cond delay="1000"/>
                            </p:stCondLst>
                            <p:childTnLst>
                              <p:par>
                                <p:cTn id="82" presetID="10" presetClass="entr" presetSubtype="0" fill="hold" grpId="0" nodeType="afterEffect">
                                  <p:stCondLst>
                                    <p:cond delay="0"/>
                                  </p:stCondLst>
                                  <p:childTnLst>
                                    <p:set>
                                      <p:cBhvr>
                                        <p:cTn id="83" dur="1" fill="hold">
                                          <p:stCondLst>
                                            <p:cond delay="0"/>
                                          </p:stCondLst>
                                        </p:cTn>
                                        <p:tgtEl>
                                          <p:spTgt spid="43"/>
                                        </p:tgtEl>
                                        <p:attrNameLst>
                                          <p:attrName>style.visibility</p:attrName>
                                        </p:attrNameLst>
                                      </p:cBhvr>
                                      <p:to>
                                        <p:strVal val="visible"/>
                                      </p:to>
                                    </p:set>
                                    <p:animEffect transition="in" filter="fade">
                                      <p:cBhvr>
                                        <p:cTn id="84" dur="500"/>
                                        <p:tgtEl>
                                          <p:spTgt spid="43"/>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nodeType="clickEffect">
                                  <p:stCondLst>
                                    <p:cond delay="0"/>
                                  </p:stCondLst>
                                  <p:childTnLst>
                                    <p:set>
                                      <p:cBhvr>
                                        <p:cTn id="88" dur="1" fill="hold">
                                          <p:stCondLst>
                                            <p:cond delay="0"/>
                                          </p:stCondLst>
                                        </p:cTn>
                                        <p:tgtEl>
                                          <p:spTgt spid="53"/>
                                        </p:tgtEl>
                                        <p:attrNameLst>
                                          <p:attrName>style.visibility</p:attrName>
                                        </p:attrNameLst>
                                      </p:cBhvr>
                                      <p:to>
                                        <p:strVal val="visible"/>
                                      </p:to>
                                    </p:set>
                                    <p:animEffect transition="in" filter="fade">
                                      <p:cBhvr>
                                        <p:cTn id="89" dur="500"/>
                                        <p:tgtEl>
                                          <p:spTgt spid="53"/>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39"/>
                                        </p:tgtEl>
                                        <p:attrNameLst>
                                          <p:attrName>style.visibility</p:attrName>
                                        </p:attrNameLst>
                                      </p:cBhvr>
                                      <p:to>
                                        <p:strVal val="visible"/>
                                      </p:to>
                                    </p:set>
                                    <p:animEffect transition="in" filter="fade">
                                      <p:cBhvr>
                                        <p:cTn id="92" dur="500"/>
                                        <p:tgtEl>
                                          <p:spTgt spid="39"/>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2" fill="hold" nodeType="clickEffect">
                                  <p:stCondLst>
                                    <p:cond delay="0"/>
                                  </p:stCondLst>
                                  <p:childTnLst>
                                    <p:set>
                                      <p:cBhvr>
                                        <p:cTn id="96" dur="1" fill="hold">
                                          <p:stCondLst>
                                            <p:cond delay="0"/>
                                          </p:stCondLst>
                                        </p:cTn>
                                        <p:tgtEl>
                                          <p:spTgt spid="45"/>
                                        </p:tgtEl>
                                        <p:attrNameLst>
                                          <p:attrName>style.visibility</p:attrName>
                                        </p:attrNameLst>
                                      </p:cBhvr>
                                      <p:to>
                                        <p:strVal val="visible"/>
                                      </p:to>
                                    </p:set>
                                    <p:animEffect transition="in" filter="wipe(right)">
                                      <p:cBhvr>
                                        <p:cTn id="97" dur="500"/>
                                        <p:tgtEl>
                                          <p:spTgt spid="45"/>
                                        </p:tgtEl>
                                      </p:cBhvr>
                                    </p:animEffect>
                                  </p:childTnLst>
                                </p:cTn>
                              </p:par>
                            </p:childTnLst>
                          </p:cTn>
                        </p:par>
                        <p:par>
                          <p:cTn id="98" fill="hold">
                            <p:stCondLst>
                              <p:cond delay="500"/>
                            </p:stCondLst>
                            <p:childTnLst>
                              <p:par>
                                <p:cTn id="99" presetID="8" presetClass="emph" presetSubtype="0" fill="hold" nodeType="afterEffect">
                                  <p:stCondLst>
                                    <p:cond delay="0"/>
                                  </p:stCondLst>
                                  <p:childTnLst>
                                    <p:animRot by="21600000">
                                      <p:cBhvr>
                                        <p:cTn id="100" dur="500" fill="hold"/>
                                        <p:tgtEl>
                                          <p:spTgt spid="37"/>
                                        </p:tgtEl>
                                        <p:attrNameLst>
                                          <p:attrName>r</p:attrName>
                                        </p:attrNameLst>
                                      </p:cBhvr>
                                    </p:animRot>
                                  </p:childTnLst>
                                </p:cTn>
                              </p:par>
                            </p:childTnLst>
                          </p:cTn>
                        </p:par>
                        <p:par>
                          <p:cTn id="101" fill="hold">
                            <p:stCondLst>
                              <p:cond delay="1000"/>
                            </p:stCondLst>
                            <p:childTnLst>
                              <p:par>
                                <p:cTn id="102" presetID="10" presetClass="entr" presetSubtype="0" fill="hold" grpId="0" nodeType="afterEffect">
                                  <p:stCondLst>
                                    <p:cond delay="0"/>
                                  </p:stCondLst>
                                  <p:childTnLst>
                                    <p:set>
                                      <p:cBhvr>
                                        <p:cTn id="103" dur="1" fill="hold">
                                          <p:stCondLst>
                                            <p:cond delay="0"/>
                                          </p:stCondLst>
                                        </p:cTn>
                                        <p:tgtEl>
                                          <p:spTgt spid="46"/>
                                        </p:tgtEl>
                                        <p:attrNameLst>
                                          <p:attrName>style.visibility</p:attrName>
                                        </p:attrNameLst>
                                      </p:cBhvr>
                                      <p:to>
                                        <p:strVal val="visible"/>
                                      </p:to>
                                    </p:set>
                                    <p:animEffect transition="in" filter="fade">
                                      <p:cBhvr>
                                        <p:cTn id="104" dur="500"/>
                                        <p:tgtEl>
                                          <p:spTgt spid="46"/>
                                        </p:tgtEl>
                                      </p:cBhvr>
                                    </p:animEffect>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grpId="0" nodeType="clickEffect">
                                  <p:stCondLst>
                                    <p:cond delay="0"/>
                                  </p:stCondLst>
                                  <p:childTnLst>
                                    <p:set>
                                      <p:cBhvr>
                                        <p:cTn id="108" dur="1" fill="hold">
                                          <p:stCondLst>
                                            <p:cond delay="0"/>
                                          </p:stCondLst>
                                        </p:cTn>
                                        <p:tgtEl>
                                          <p:spTgt spid="57"/>
                                        </p:tgtEl>
                                        <p:attrNameLst>
                                          <p:attrName>style.visibility</p:attrName>
                                        </p:attrNameLst>
                                      </p:cBhvr>
                                      <p:to>
                                        <p:strVal val="visible"/>
                                      </p:to>
                                    </p:set>
                                    <p:animEffect transition="in" filter="fade">
                                      <p:cBhvr>
                                        <p:cTn id="109" dur="500"/>
                                        <p:tgtEl>
                                          <p:spTgt spid="57"/>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58"/>
                                        </p:tgtEl>
                                        <p:attrNameLst>
                                          <p:attrName>style.visibility</p:attrName>
                                        </p:attrNameLst>
                                      </p:cBhvr>
                                      <p:to>
                                        <p:strVal val="visible"/>
                                      </p:to>
                                    </p:set>
                                    <p:animEffect transition="in" filter="fade">
                                      <p:cBhvr>
                                        <p:cTn id="112" dur="500"/>
                                        <p:tgtEl>
                                          <p:spTgt spid="58"/>
                                        </p:tgtEl>
                                      </p:cBhvr>
                                    </p:animEffect>
                                  </p:childTnLst>
                                </p:cTn>
                              </p:par>
                              <p:par>
                                <p:cTn id="113" presetID="10" presetClass="entr" presetSubtype="0" fill="hold" grpId="0" nodeType="withEffect">
                                  <p:stCondLst>
                                    <p:cond delay="0"/>
                                  </p:stCondLst>
                                  <p:childTnLst>
                                    <p:set>
                                      <p:cBhvr>
                                        <p:cTn id="114" dur="1" fill="hold">
                                          <p:stCondLst>
                                            <p:cond delay="0"/>
                                          </p:stCondLst>
                                        </p:cTn>
                                        <p:tgtEl>
                                          <p:spTgt spid="59"/>
                                        </p:tgtEl>
                                        <p:attrNameLst>
                                          <p:attrName>style.visibility</p:attrName>
                                        </p:attrNameLst>
                                      </p:cBhvr>
                                      <p:to>
                                        <p:strVal val="visible"/>
                                      </p:to>
                                    </p:set>
                                    <p:animEffect transition="in" filter="fade">
                                      <p:cBhvr>
                                        <p:cTn id="115" dur="500"/>
                                        <p:tgtEl>
                                          <p:spTgt spid="59"/>
                                        </p:tgtEl>
                                      </p:cBhvr>
                                    </p:animEffect>
                                  </p:childTnLst>
                                </p:cTn>
                              </p:par>
                            </p:childTnLst>
                          </p:cTn>
                        </p:par>
                      </p:childTnLst>
                    </p:cTn>
                  </p:par>
                  <p:par>
                    <p:cTn id="116" fill="hold">
                      <p:stCondLst>
                        <p:cond delay="indefinite"/>
                      </p:stCondLst>
                      <p:childTnLst>
                        <p:par>
                          <p:cTn id="117" fill="hold">
                            <p:stCondLst>
                              <p:cond delay="0"/>
                            </p:stCondLst>
                            <p:childTnLst>
                              <p:par>
                                <p:cTn id="118" presetID="10" presetClass="entr" presetSubtype="0" fill="hold" grpId="0" nodeType="clickEffect">
                                  <p:stCondLst>
                                    <p:cond delay="0"/>
                                  </p:stCondLst>
                                  <p:childTnLst>
                                    <p:set>
                                      <p:cBhvr>
                                        <p:cTn id="119" dur="1" fill="hold">
                                          <p:stCondLst>
                                            <p:cond delay="0"/>
                                          </p:stCondLst>
                                        </p:cTn>
                                        <p:tgtEl>
                                          <p:spTgt spid="61"/>
                                        </p:tgtEl>
                                        <p:attrNameLst>
                                          <p:attrName>style.visibility</p:attrName>
                                        </p:attrNameLst>
                                      </p:cBhvr>
                                      <p:to>
                                        <p:strVal val="visible"/>
                                      </p:to>
                                    </p:set>
                                    <p:animEffect transition="in" filter="fade">
                                      <p:cBhvr>
                                        <p:cTn id="120" dur="500"/>
                                        <p:tgtEl>
                                          <p:spTgt spid="61"/>
                                        </p:tgtEl>
                                      </p:cBhvr>
                                    </p:animEffect>
                                  </p:childTnLst>
                                </p:cTn>
                              </p:par>
                              <p:par>
                                <p:cTn id="121" presetID="10" presetClass="entr" presetSubtype="0" fill="hold" grpId="0" nodeType="withEffect">
                                  <p:stCondLst>
                                    <p:cond delay="0"/>
                                  </p:stCondLst>
                                  <p:childTnLst>
                                    <p:set>
                                      <p:cBhvr>
                                        <p:cTn id="122" dur="1" fill="hold">
                                          <p:stCondLst>
                                            <p:cond delay="0"/>
                                          </p:stCondLst>
                                        </p:cTn>
                                        <p:tgtEl>
                                          <p:spTgt spid="60"/>
                                        </p:tgtEl>
                                        <p:attrNameLst>
                                          <p:attrName>style.visibility</p:attrName>
                                        </p:attrNameLst>
                                      </p:cBhvr>
                                      <p:to>
                                        <p:strVal val="visible"/>
                                      </p:to>
                                    </p:set>
                                    <p:animEffect transition="in" filter="fade">
                                      <p:cBhvr>
                                        <p:cTn id="123"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6" grpId="0" animBg="1"/>
      <p:bldP spid="43" grpId="0" animBg="1"/>
      <p:bldP spid="46" grpId="0" animBg="1"/>
      <p:bldP spid="57" grpId="0" animBg="1"/>
      <p:bldP spid="58" grpId="0" animBg="1"/>
      <p:bldP spid="59" grpId="0" animBg="1"/>
      <p:bldP spid="60" grpId="0"/>
      <p:bldP spid="61" grpId="0"/>
      <p:bldP spid="38" grpId="0" animBg="1"/>
      <p:bldP spid="39" grpId="0" animBg="1"/>
      <p:bldP spid="4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Insight to the Solution</a:t>
            </a:r>
            <a:endParaRPr lang="en-US" dirty="0"/>
          </a:p>
        </p:txBody>
      </p:sp>
      <p:sp>
        <p:nvSpPr>
          <p:cNvPr id="3" name="Content Placeholder 2"/>
          <p:cNvSpPr>
            <a:spLocks noGrp="1"/>
          </p:cNvSpPr>
          <p:nvPr>
            <p:ph idx="1"/>
          </p:nvPr>
        </p:nvSpPr>
        <p:spPr/>
        <p:txBody>
          <a:bodyPr/>
          <a:lstStyle/>
          <a:p>
            <a:r>
              <a:rPr lang="en-US" dirty="0" smtClean="0"/>
              <a:t>To </a:t>
            </a:r>
            <a:r>
              <a:rPr lang="en-US" dirty="0"/>
              <a:t>overcome the </a:t>
            </a:r>
            <a:r>
              <a:rPr lang="en-US" dirty="0" smtClean="0"/>
              <a:t>drawbacks and obstacles</a:t>
            </a:r>
          </a:p>
          <a:p>
            <a:endParaRPr lang="en-US" dirty="0" smtClean="0"/>
          </a:p>
          <a:p>
            <a:pPr lvl="1"/>
            <a:endParaRPr lang="en-US" dirty="0" smtClean="0"/>
          </a:p>
          <a:p>
            <a:pPr lvl="1"/>
            <a:r>
              <a:rPr lang="en-US" dirty="0" smtClean="0"/>
              <a:t>Collect </a:t>
            </a:r>
            <a:r>
              <a:rPr lang="en-US" b="1" i="1" dirty="0" smtClean="0">
                <a:solidFill>
                  <a:schemeClr val="accent2"/>
                </a:solidFill>
              </a:rPr>
              <a:t>partial</a:t>
            </a:r>
            <a:r>
              <a:rPr lang="en-US" dirty="0" smtClean="0"/>
              <a:t>, but </a:t>
            </a:r>
            <a:r>
              <a:rPr lang="en-US" b="1" i="1" dirty="0" smtClean="0">
                <a:solidFill>
                  <a:schemeClr val="accent2"/>
                </a:solidFill>
              </a:rPr>
              <a:t>relevant</a:t>
            </a:r>
            <a:r>
              <a:rPr lang="en-US" dirty="0" smtClean="0">
                <a:solidFill>
                  <a:schemeClr val="accent2"/>
                </a:solidFill>
              </a:rPr>
              <a:t> </a:t>
            </a:r>
            <a:r>
              <a:rPr lang="en-US" dirty="0" smtClean="0"/>
              <a:t>past invocation sample</a:t>
            </a:r>
          </a:p>
          <a:p>
            <a:pPr lvl="1"/>
            <a:endParaRPr lang="en-US" dirty="0"/>
          </a:p>
          <a:p>
            <a:pPr lvl="1"/>
            <a:endParaRPr lang="en-US" dirty="0" smtClean="0"/>
          </a:p>
          <a:p>
            <a:pPr lvl="1"/>
            <a:r>
              <a:rPr lang="en-US" dirty="0" smtClean="0"/>
              <a:t>Utilize </a:t>
            </a:r>
            <a:r>
              <a:rPr lang="en-US" b="1" i="1" dirty="0" smtClean="0">
                <a:solidFill>
                  <a:schemeClr val="accent2"/>
                </a:solidFill>
              </a:rPr>
              <a:t>prediction methods</a:t>
            </a:r>
            <a:r>
              <a:rPr lang="en-US" b="1" i="1" dirty="0" smtClean="0"/>
              <a:t> </a:t>
            </a:r>
            <a:r>
              <a:rPr lang="en-US" dirty="0" smtClean="0"/>
              <a:t>to estimate the reliability for the missing records</a:t>
            </a:r>
            <a:endParaRPr lang="en-US" dirty="0"/>
          </a:p>
        </p:txBody>
      </p:sp>
      <p:sp>
        <p:nvSpPr>
          <p:cNvPr id="4" name="Date Placeholder 3"/>
          <p:cNvSpPr>
            <a:spLocks noGrp="1"/>
          </p:cNvSpPr>
          <p:nvPr>
            <p:ph type="dt" sz="half" idx="10"/>
          </p:nvPr>
        </p:nvSpPr>
        <p:spPr/>
        <p:txBody>
          <a:bodyPr/>
          <a:lstStyle/>
          <a:p>
            <a:pPr>
              <a:defRPr/>
            </a:pPr>
            <a:r>
              <a:rPr lang="en-US" smtClean="0"/>
              <a:t>ESEC/FSE, Saint Petersburg, Russia, 2013.</a:t>
            </a:r>
            <a:endParaRPr lang="hr-HR" dirty="0"/>
          </a:p>
        </p:txBody>
      </p:sp>
    </p:spTree>
    <p:extLst>
      <p:ext uri="{BB962C8B-B14F-4D97-AF65-F5344CB8AC3E}">
        <p14:creationId xmlns:p14="http://schemas.microsoft.com/office/powerpoint/2010/main" val="6035710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State-of-the-art</a:t>
            </a:r>
          </a:p>
        </p:txBody>
      </p:sp>
      <p:sp>
        <p:nvSpPr>
          <p:cNvPr id="3" name="Content Placeholder 2"/>
          <p:cNvSpPr>
            <a:spLocks noGrp="1"/>
          </p:cNvSpPr>
          <p:nvPr>
            <p:ph idx="1"/>
          </p:nvPr>
        </p:nvSpPr>
        <p:spPr/>
        <p:txBody>
          <a:bodyPr/>
          <a:lstStyle/>
          <a:p>
            <a:r>
              <a:rPr lang="en-US" dirty="0" smtClean="0"/>
              <a:t>Collaborative filtering</a:t>
            </a:r>
          </a:p>
          <a:p>
            <a:pPr marL="457200" lvl="1" indent="0">
              <a:buNone/>
            </a:pPr>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ESEC/FSE, Saint Petersburg, Russia, 2013.</a:t>
            </a:r>
            <a:endParaRPr lang="hr-HR" dirty="0"/>
          </a:p>
        </p:txBody>
      </p:sp>
      <p:sp>
        <p:nvSpPr>
          <p:cNvPr id="6" name="Rectangle 5"/>
          <p:cNvSpPr>
            <a:spLocks noChangeAspect="1"/>
          </p:cNvSpPr>
          <p:nvPr/>
        </p:nvSpPr>
        <p:spPr bwMode="auto">
          <a:xfrm>
            <a:off x="5638800" y="2974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p</a:t>
            </a:r>
            <a:r>
              <a:rPr kumimoji="0" lang="en-US" sz="1800" b="0" i="1" u="none" strike="noStrike" cap="none" normalizeH="0" baseline="-25000" dirty="0" smtClean="0">
                <a:ln>
                  <a:noFill/>
                </a:ln>
                <a:solidFill>
                  <a:schemeClr val="tx1"/>
                </a:solidFill>
                <a:effectLst/>
                <a:latin typeface="Cambria Math" pitchFamily="18" charset="0"/>
                <a:ea typeface="Cambria Math" pitchFamily="18" charset="0"/>
              </a:rPr>
              <a:t>1n</a:t>
            </a:r>
          </a:p>
        </p:txBody>
      </p:sp>
      <p:sp>
        <p:nvSpPr>
          <p:cNvPr id="7" name="Rectangle 6"/>
          <p:cNvSpPr>
            <a:spLocks noChangeAspect="1"/>
          </p:cNvSpPr>
          <p:nvPr/>
        </p:nvSpPr>
        <p:spPr bwMode="auto">
          <a:xfrm>
            <a:off x="5181600" y="2974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8" name="Rectangle 7"/>
          <p:cNvSpPr>
            <a:spLocks noChangeAspect="1"/>
          </p:cNvSpPr>
          <p:nvPr/>
        </p:nvSpPr>
        <p:spPr bwMode="auto">
          <a:xfrm>
            <a:off x="4724400" y="2974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9" name="Rectangle 8"/>
          <p:cNvSpPr>
            <a:spLocks noChangeAspect="1"/>
          </p:cNvSpPr>
          <p:nvPr/>
        </p:nvSpPr>
        <p:spPr bwMode="auto">
          <a:xfrm>
            <a:off x="2895600" y="2974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p</a:t>
            </a:r>
            <a:r>
              <a:rPr kumimoji="0" lang="en-US" sz="1800" b="0" i="1" u="none" strike="noStrike" cap="none" normalizeH="0" baseline="-25000" dirty="0" smtClean="0">
                <a:ln>
                  <a:noFill/>
                </a:ln>
                <a:solidFill>
                  <a:schemeClr val="tx1"/>
                </a:solidFill>
                <a:effectLst/>
                <a:latin typeface="Cambria Math" pitchFamily="18" charset="0"/>
                <a:ea typeface="Cambria Math" pitchFamily="18" charset="0"/>
              </a:rPr>
              <a:t>11</a:t>
            </a:r>
          </a:p>
        </p:txBody>
      </p:sp>
      <p:sp>
        <p:nvSpPr>
          <p:cNvPr id="10" name="Rectangle 9"/>
          <p:cNvSpPr>
            <a:spLocks noChangeAspect="1"/>
          </p:cNvSpPr>
          <p:nvPr/>
        </p:nvSpPr>
        <p:spPr bwMode="auto">
          <a:xfrm>
            <a:off x="3352800" y="2974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13" name="Rectangle 12"/>
          <p:cNvSpPr>
            <a:spLocks noChangeAspect="1"/>
          </p:cNvSpPr>
          <p:nvPr/>
        </p:nvSpPr>
        <p:spPr bwMode="auto">
          <a:xfrm>
            <a:off x="3810000" y="2974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i="1" dirty="0" smtClean="0">
                <a:solidFill>
                  <a:schemeClr val="tx1"/>
                </a:solidFill>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14" name="Rectangle 13"/>
          <p:cNvSpPr>
            <a:spLocks noChangeAspect="1"/>
          </p:cNvSpPr>
          <p:nvPr/>
        </p:nvSpPr>
        <p:spPr bwMode="auto">
          <a:xfrm>
            <a:off x="4267200" y="2974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p</a:t>
            </a:r>
            <a:r>
              <a:rPr kumimoji="0" lang="en-US" sz="1800" b="0" i="1" u="none" strike="noStrike" cap="none" normalizeH="0" baseline="-25000" dirty="0" smtClean="0">
                <a:ln>
                  <a:noFill/>
                </a:ln>
                <a:solidFill>
                  <a:schemeClr val="tx1"/>
                </a:solidFill>
                <a:effectLst/>
                <a:latin typeface="Cambria Math" pitchFamily="18" charset="0"/>
                <a:ea typeface="Cambria Math" pitchFamily="18" charset="0"/>
              </a:rPr>
              <a:t>1i</a:t>
            </a:r>
          </a:p>
        </p:txBody>
      </p:sp>
      <p:sp>
        <p:nvSpPr>
          <p:cNvPr id="15" name="Rectangle 14"/>
          <p:cNvSpPr>
            <a:spLocks noChangeAspect="1"/>
          </p:cNvSpPr>
          <p:nvPr/>
        </p:nvSpPr>
        <p:spPr bwMode="auto">
          <a:xfrm>
            <a:off x="5638800" y="34316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16" name="Rectangle 15"/>
          <p:cNvSpPr>
            <a:spLocks noChangeAspect="1"/>
          </p:cNvSpPr>
          <p:nvPr/>
        </p:nvSpPr>
        <p:spPr bwMode="auto">
          <a:xfrm>
            <a:off x="5181600" y="34316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indent="-342900" algn="ctr"/>
            <a:r>
              <a:rPr lang="en-US" i="1" dirty="0" smtClean="0">
                <a:solidFill>
                  <a:schemeClr val="tx1"/>
                </a:solidFill>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17" name="Rectangle 16"/>
          <p:cNvSpPr>
            <a:spLocks noChangeAspect="1"/>
          </p:cNvSpPr>
          <p:nvPr/>
        </p:nvSpPr>
        <p:spPr bwMode="auto">
          <a:xfrm>
            <a:off x="4724400" y="34316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18" name="Rectangle 17"/>
          <p:cNvSpPr>
            <a:spLocks noChangeAspect="1"/>
          </p:cNvSpPr>
          <p:nvPr/>
        </p:nvSpPr>
        <p:spPr bwMode="auto">
          <a:xfrm>
            <a:off x="2895600" y="34316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19" name="Rectangle 18"/>
          <p:cNvSpPr>
            <a:spLocks noChangeAspect="1"/>
          </p:cNvSpPr>
          <p:nvPr/>
        </p:nvSpPr>
        <p:spPr bwMode="auto">
          <a:xfrm>
            <a:off x="3352800" y="34316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indent="-342900" algn="ctr"/>
            <a:r>
              <a:rPr lang="en-US" i="1" dirty="0" smtClean="0">
                <a:solidFill>
                  <a:schemeClr val="tx1"/>
                </a:solidFill>
                <a:latin typeface="Cambria Math" pitchFamily="18" charset="0"/>
                <a:ea typeface="Cambria Math" pitchFamily="18" charset="0"/>
              </a:rPr>
              <a:t>p</a:t>
            </a:r>
            <a:r>
              <a:rPr lang="en-US" i="1" baseline="-25000" dirty="0" smtClean="0">
                <a:solidFill>
                  <a:schemeClr val="tx1"/>
                </a:solidFill>
                <a:latin typeface="Cambria Math" pitchFamily="18" charset="0"/>
                <a:ea typeface="Cambria Math" pitchFamily="18" charset="0"/>
              </a:rPr>
              <a:t>22</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20" name="Rectangle 19"/>
          <p:cNvSpPr>
            <a:spLocks noChangeAspect="1"/>
          </p:cNvSpPr>
          <p:nvPr/>
        </p:nvSpPr>
        <p:spPr bwMode="auto">
          <a:xfrm>
            <a:off x="3810000" y="34316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i="1" dirty="0" smtClean="0">
                <a:solidFill>
                  <a:schemeClr val="tx1"/>
                </a:solidFill>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21" name="Rectangle 20"/>
          <p:cNvSpPr>
            <a:spLocks noChangeAspect="1"/>
          </p:cNvSpPr>
          <p:nvPr/>
        </p:nvSpPr>
        <p:spPr bwMode="auto">
          <a:xfrm>
            <a:off x="4267200" y="34316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22" name="Rectangle 21"/>
          <p:cNvSpPr>
            <a:spLocks noChangeAspect="1"/>
          </p:cNvSpPr>
          <p:nvPr/>
        </p:nvSpPr>
        <p:spPr bwMode="auto">
          <a:xfrm>
            <a:off x="5638800" y="38888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23" name="Rectangle 22"/>
          <p:cNvSpPr>
            <a:spLocks noChangeAspect="1"/>
          </p:cNvSpPr>
          <p:nvPr/>
        </p:nvSpPr>
        <p:spPr bwMode="auto">
          <a:xfrm>
            <a:off x="5181600" y="38888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i="1" dirty="0" smtClean="0">
                <a:solidFill>
                  <a:schemeClr val="tx1"/>
                </a:solidFill>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24" name="Rectangle 23"/>
          <p:cNvSpPr>
            <a:spLocks noChangeAspect="1"/>
          </p:cNvSpPr>
          <p:nvPr/>
        </p:nvSpPr>
        <p:spPr bwMode="auto">
          <a:xfrm>
            <a:off x="4724400" y="38888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25" name="Rectangle 24"/>
          <p:cNvSpPr>
            <a:spLocks noChangeAspect="1"/>
          </p:cNvSpPr>
          <p:nvPr/>
        </p:nvSpPr>
        <p:spPr bwMode="auto">
          <a:xfrm>
            <a:off x="2895600" y="38888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26" name="Rectangle 25"/>
          <p:cNvSpPr>
            <a:spLocks noChangeAspect="1"/>
          </p:cNvSpPr>
          <p:nvPr/>
        </p:nvSpPr>
        <p:spPr bwMode="auto">
          <a:xfrm>
            <a:off x="3352800" y="38888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27" name="Rectangle 26"/>
          <p:cNvSpPr>
            <a:spLocks noChangeAspect="1"/>
          </p:cNvSpPr>
          <p:nvPr/>
        </p:nvSpPr>
        <p:spPr bwMode="auto">
          <a:xfrm>
            <a:off x="3810000" y="38888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i="1" dirty="0" smtClean="0">
                <a:solidFill>
                  <a:schemeClr val="tx1"/>
                </a:solidFill>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28" name="Rectangle 27"/>
          <p:cNvSpPr>
            <a:spLocks noChangeAspect="1"/>
          </p:cNvSpPr>
          <p:nvPr/>
        </p:nvSpPr>
        <p:spPr bwMode="auto">
          <a:xfrm>
            <a:off x="4267200" y="38888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i="1" dirty="0" smtClean="0">
                <a:solidFill>
                  <a:schemeClr val="tx1"/>
                </a:solidFill>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29" name="Rectangle 28"/>
          <p:cNvSpPr>
            <a:spLocks noChangeAspect="1"/>
          </p:cNvSpPr>
          <p:nvPr/>
        </p:nvSpPr>
        <p:spPr bwMode="auto">
          <a:xfrm>
            <a:off x="5638800" y="43460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p</a:t>
            </a:r>
            <a:r>
              <a:rPr lang="en-US" i="1" baseline="-25000" dirty="0" smtClean="0">
                <a:solidFill>
                  <a:schemeClr val="tx1"/>
                </a:solidFill>
                <a:latin typeface="Cambria Math" pitchFamily="18" charset="0"/>
                <a:ea typeface="Cambria Math" pitchFamily="18" charset="0"/>
              </a:rPr>
              <a:t>u</a:t>
            </a:r>
            <a:r>
              <a:rPr kumimoji="0" lang="en-US" sz="1800" b="0" i="1" u="none" strike="noStrike" cap="none" normalizeH="0" baseline="-25000" dirty="0" smtClean="0">
                <a:ln>
                  <a:noFill/>
                </a:ln>
                <a:solidFill>
                  <a:schemeClr val="tx1"/>
                </a:solidFill>
                <a:effectLst/>
                <a:latin typeface="Cambria Math" pitchFamily="18" charset="0"/>
                <a:ea typeface="Cambria Math" pitchFamily="18" charset="0"/>
              </a:rPr>
              <a:t>n</a:t>
            </a:r>
          </a:p>
        </p:txBody>
      </p:sp>
      <p:sp>
        <p:nvSpPr>
          <p:cNvPr id="30" name="Rectangle 29"/>
          <p:cNvSpPr>
            <a:spLocks noChangeAspect="1"/>
          </p:cNvSpPr>
          <p:nvPr/>
        </p:nvSpPr>
        <p:spPr bwMode="auto">
          <a:xfrm>
            <a:off x="5181600" y="43460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31" name="Rectangle 30"/>
          <p:cNvSpPr>
            <a:spLocks noChangeAspect="1"/>
          </p:cNvSpPr>
          <p:nvPr/>
        </p:nvSpPr>
        <p:spPr bwMode="auto">
          <a:xfrm>
            <a:off x="4724400" y="43460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32" name="Rectangle 31"/>
          <p:cNvSpPr>
            <a:spLocks noChangeAspect="1"/>
          </p:cNvSpPr>
          <p:nvPr/>
        </p:nvSpPr>
        <p:spPr bwMode="auto">
          <a:xfrm>
            <a:off x="2895600" y="43460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p</a:t>
            </a:r>
            <a:r>
              <a:rPr lang="en-US" i="1" baseline="-25000" dirty="0">
                <a:solidFill>
                  <a:schemeClr val="tx1"/>
                </a:solidFill>
                <a:latin typeface="Cambria Math" pitchFamily="18" charset="0"/>
                <a:ea typeface="Cambria Math" pitchFamily="18" charset="0"/>
              </a:rPr>
              <a:t>u</a:t>
            </a:r>
            <a:r>
              <a:rPr kumimoji="0" lang="en-US" sz="1800" b="0" i="1" u="none" strike="noStrike" cap="none" normalizeH="0" baseline="-25000" dirty="0" smtClean="0">
                <a:ln>
                  <a:noFill/>
                </a:ln>
                <a:solidFill>
                  <a:schemeClr val="tx1"/>
                </a:solidFill>
                <a:effectLst/>
                <a:latin typeface="Cambria Math" pitchFamily="18" charset="0"/>
                <a:ea typeface="Cambria Math" pitchFamily="18" charset="0"/>
              </a:rPr>
              <a:t>1</a:t>
            </a:r>
          </a:p>
        </p:txBody>
      </p:sp>
      <p:sp>
        <p:nvSpPr>
          <p:cNvPr id="33" name="Rectangle 32"/>
          <p:cNvSpPr>
            <a:spLocks noChangeAspect="1"/>
          </p:cNvSpPr>
          <p:nvPr/>
        </p:nvSpPr>
        <p:spPr bwMode="auto">
          <a:xfrm>
            <a:off x="3352800" y="43460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34" name="Rectangle 33"/>
          <p:cNvSpPr>
            <a:spLocks noChangeAspect="1"/>
          </p:cNvSpPr>
          <p:nvPr/>
        </p:nvSpPr>
        <p:spPr bwMode="auto">
          <a:xfrm>
            <a:off x="3810000" y="43460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i="1" dirty="0" smtClean="0">
                <a:solidFill>
                  <a:schemeClr val="tx1"/>
                </a:solidFill>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35" name="Rectangle 34"/>
          <p:cNvSpPr>
            <a:spLocks noChangeAspect="1"/>
          </p:cNvSpPr>
          <p:nvPr/>
        </p:nvSpPr>
        <p:spPr bwMode="auto">
          <a:xfrm>
            <a:off x="4267200" y="43460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err="1" smtClean="0">
                <a:ln>
                  <a:noFill/>
                </a:ln>
                <a:solidFill>
                  <a:schemeClr val="tx1"/>
                </a:solidFill>
                <a:effectLst/>
                <a:latin typeface="Cambria Math" pitchFamily="18" charset="0"/>
                <a:ea typeface="Cambria Math" pitchFamily="18" charset="0"/>
              </a:rPr>
              <a:t>p</a:t>
            </a:r>
            <a:r>
              <a:rPr lang="en-US" i="1" baseline="-25000" dirty="0" err="1" smtClean="0">
                <a:solidFill>
                  <a:schemeClr val="tx1"/>
                </a:solidFill>
                <a:latin typeface="Cambria Math" pitchFamily="18" charset="0"/>
                <a:ea typeface="Cambria Math" pitchFamily="18" charset="0"/>
              </a:rPr>
              <a:t>u</a:t>
            </a:r>
            <a:r>
              <a:rPr lang="en-US" i="1" baseline="-25000" dirty="0" err="1">
                <a:solidFill>
                  <a:schemeClr val="tx1"/>
                </a:solidFill>
                <a:latin typeface="Cambria Math" pitchFamily="18" charset="0"/>
                <a:ea typeface="Cambria Math" pitchFamily="18" charset="0"/>
              </a:rPr>
              <a:t>i</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36" name="Rectangle 35"/>
          <p:cNvSpPr>
            <a:spLocks noChangeAspect="1"/>
          </p:cNvSpPr>
          <p:nvPr/>
        </p:nvSpPr>
        <p:spPr bwMode="auto">
          <a:xfrm>
            <a:off x="5638800" y="48032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37" name="Rectangle 36"/>
          <p:cNvSpPr>
            <a:spLocks noChangeAspect="1"/>
          </p:cNvSpPr>
          <p:nvPr/>
        </p:nvSpPr>
        <p:spPr bwMode="auto">
          <a:xfrm>
            <a:off x="5181600" y="48032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38" name="Rectangle 37"/>
          <p:cNvSpPr>
            <a:spLocks noChangeAspect="1"/>
          </p:cNvSpPr>
          <p:nvPr/>
        </p:nvSpPr>
        <p:spPr bwMode="auto">
          <a:xfrm>
            <a:off x="4724400" y="48032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39" name="Rectangle 38"/>
          <p:cNvSpPr>
            <a:spLocks noChangeAspect="1"/>
          </p:cNvSpPr>
          <p:nvPr/>
        </p:nvSpPr>
        <p:spPr bwMode="auto">
          <a:xfrm>
            <a:off x="2895600" y="48032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40" name="Rectangle 39"/>
          <p:cNvSpPr>
            <a:spLocks noChangeAspect="1"/>
          </p:cNvSpPr>
          <p:nvPr/>
        </p:nvSpPr>
        <p:spPr bwMode="auto">
          <a:xfrm>
            <a:off x="3352800" y="48032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41" name="Rectangle 40"/>
          <p:cNvSpPr>
            <a:spLocks noChangeAspect="1"/>
          </p:cNvSpPr>
          <p:nvPr/>
        </p:nvSpPr>
        <p:spPr bwMode="auto">
          <a:xfrm>
            <a:off x="3810000" y="48032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i="1" dirty="0" smtClean="0">
                <a:solidFill>
                  <a:schemeClr val="tx1"/>
                </a:solidFill>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42" name="Rectangle 41"/>
          <p:cNvSpPr>
            <a:spLocks noChangeAspect="1"/>
          </p:cNvSpPr>
          <p:nvPr/>
        </p:nvSpPr>
        <p:spPr bwMode="auto">
          <a:xfrm>
            <a:off x="4267200" y="48032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43" name="Rectangle 42"/>
          <p:cNvSpPr>
            <a:spLocks noChangeAspect="1"/>
          </p:cNvSpPr>
          <p:nvPr/>
        </p:nvSpPr>
        <p:spPr bwMode="auto">
          <a:xfrm>
            <a:off x="5638800" y="5260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err="1" smtClean="0">
                <a:ln>
                  <a:noFill/>
                </a:ln>
                <a:solidFill>
                  <a:schemeClr val="tx1"/>
                </a:solidFill>
                <a:effectLst/>
                <a:latin typeface="Cambria Math" pitchFamily="18" charset="0"/>
                <a:ea typeface="Cambria Math" pitchFamily="18" charset="0"/>
              </a:rPr>
              <a:t>p</a:t>
            </a:r>
            <a:r>
              <a:rPr lang="en-US" i="1" baseline="-25000" dirty="0" err="1">
                <a:solidFill>
                  <a:schemeClr val="tx1"/>
                </a:solidFill>
                <a:latin typeface="Cambria Math" pitchFamily="18" charset="0"/>
                <a:ea typeface="Cambria Math" pitchFamily="18" charset="0"/>
              </a:rPr>
              <a:t>m</a:t>
            </a:r>
            <a:r>
              <a:rPr kumimoji="0" lang="en-US" sz="1800" b="0" i="1" u="none" strike="noStrike" cap="none" normalizeH="0" baseline="-25000" dirty="0" err="1" smtClean="0">
                <a:ln>
                  <a:noFill/>
                </a:ln>
                <a:solidFill>
                  <a:schemeClr val="tx1"/>
                </a:solidFill>
                <a:effectLst/>
                <a:latin typeface="Cambria Math" pitchFamily="18" charset="0"/>
                <a:ea typeface="Cambria Math" pitchFamily="18" charset="0"/>
              </a:rPr>
              <a:t>n</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44" name="Rectangle 43"/>
          <p:cNvSpPr>
            <a:spLocks noChangeAspect="1"/>
          </p:cNvSpPr>
          <p:nvPr/>
        </p:nvSpPr>
        <p:spPr bwMode="auto">
          <a:xfrm>
            <a:off x="5181600" y="5260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45" name="Rectangle 44"/>
          <p:cNvSpPr>
            <a:spLocks noChangeAspect="1"/>
          </p:cNvSpPr>
          <p:nvPr/>
        </p:nvSpPr>
        <p:spPr bwMode="auto">
          <a:xfrm>
            <a:off x="4724400" y="5260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46" name="Rectangle 45"/>
          <p:cNvSpPr>
            <a:spLocks noChangeAspect="1"/>
          </p:cNvSpPr>
          <p:nvPr/>
        </p:nvSpPr>
        <p:spPr bwMode="auto">
          <a:xfrm>
            <a:off x="2895600" y="5260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p</a:t>
            </a:r>
            <a:r>
              <a:rPr kumimoji="0" lang="en-US" sz="1800" b="0" i="1" u="none" strike="noStrike" cap="none" normalizeH="0" baseline="-25000" dirty="0" smtClean="0">
                <a:ln>
                  <a:noFill/>
                </a:ln>
                <a:solidFill>
                  <a:schemeClr val="tx1"/>
                </a:solidFill>
                <a:effectLst/>
                <a:latin typeface="Cambria Math" pitchFamily="18" charset="0"/>
                <a:ea typeface="Cambria Math" pitchFamily="18" charset="0"/>
              </a:rPr>
              <a:t>m1</a:t>
            </a:r>
          </a:p>
        </p:txBody>
      </p:sp>
      <p:sp>
        <p:nvSpPr>
          <p:cNvPr id="47" name="Rectangle 46"/>
          <p:cNvSpPr>
            <a:spLocks noChangeAspect="1"/>
          </p:cNvSpPr>
          <p:nvPr/>
        </p:nvSpPr>
        <p:spPr bwMode="auto">
          <a:xfrm>
            <a:off x="3352800" y="5260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48" name="Rectangle 47"/>
          <p:cNvSpPr>
            <a:spLocks noChangeAspect="1"/>
          </p:cNvSpPr>
          <p:nvPr/>
        </p:nvSpPr>
        <p:spPr bwMode="auto">
          <a:xfrm>
            <a:off x="3810000" y="5260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i="1" dirty="0" smtClean="0">
                <a:solidFill>
                  <a:schemeClr val="tx1"/>
                </a:solidFill>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49" name="Rectangle 48"/>
          <p:cNvSpPr>
            <a:spLocks noChangeAspect="1"/>
          </p:cNvSpPr>
          <p:nvPr/>
        </p:nvSpPr>
        <p:spPr bwMode="auto">
          <a:xfrm>
            <a:off x="4267200" y="5260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err="1" smtClean="0">
                <a:ln>
                  <a:noFill/>
                </a:ln>
                <a:solidFill>
                  <a:schemeClr val="tx1"/>
                </a:solidFill>
                <a:effectLst/>
                <a:latin typeface="Cambria Math" pitchFamily="18" charset="0"/>
                <a:ea typeface="Cambria Math" pitchFamily="18" charset="0"/>
              </a:rPr>
              <a:t>p</a:t>
            </a:r>
            <a:r>
              <a:rPr lang="en-US" i="1" baseline="-25000" dirty="0" err="1" smtClean="0">
                <a:solidFill>
                  <a:schemeClr val="tx1"/>
                </a:solidFill>
                <a:latin typeface="Cambria Math" pitchFamily="18" charset="0"/>
                <a:ea typeface="Cambria Math" pitchFamily="18" charset="0"/>
              </a:rPr>
              <a:t>m</a:t>
            </a:r>
            <a:r>
              <a:rPr kumimoji="0" lang="en-US" sz="1800" b="0" i="1" u="none" strike="noStrike" cap="none" normalizeH="0" baseline="-25000" dirty="0" err="1" smtClean="0">
                <a:ln>
                  <a:noFill/>
                </a:ln>
                <a:solidFill>
                  <a:schemeClr val="tx1"/>
                </a:solidFill>
                <a:effectLst/>
                <a:latin typeface="Cambria Math" pitchFamily="18" charset="0"/>
                <a:ea typeface="Cambria Math" pitchFamily="18" charset="0"/>
              </a:rPr>
              <a:t>i</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50" name="Line Callout 1 49"/>
          <p:cNvSpPr/>
          <p:nvPr/>
        </p:nvSpPr>
        <p:spPr bwMode="auto">
          <a:xfrm>
            <a:off x="914400" y="3941774"/>
            <a:ext cx="1371600" cy="477826"/>
          </a:xfrm>
          <a:prstGeom prst="borderCallout1">
            <a:avLst>
              <a:gd name="adj1" fmla="val 102067"/>
              <a:gd name="adj2" fmla="val 50000"/>
              <a:gd name="adj3" fmla="val 212288"/>
              <a:gd name="adj4" fmla="val 50297"/>
            </a:avLst>
          </a:prstGeom>
          <a:ln cap="sq" cmpd="sng">
            <a:solidFill>
              <a:srgbClr val="0070C0"/>
            </a:solidFill>
            <a:prstDash val="sysDash"/>
            <a:round/>
            <a:headEnd type="none" w="med" len="med"/>
            <a:tailEnd type="triangle" w="lg" len="med"/>
          </a:ln>
          <a:effec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sz="2000" i="1" dirty="0" smtClean="0">
                <a:solidFill>
                  <a:srgbClr val="0070C0"/>
                </a:solidFill>
                <a:latin typeface="Cambria Math" pitchFamily="18" charset="0"/>
                <a:ea typeface="Cambria Math" pitchFamily="18" charset="0"/>
              </a:rPr>
              <a:t>m</a:t>
            </a:r>
            <a:r>
              <a:rPr lang="en-US" sz="2000" dirty="0" smtClean="0">
                <a:solidFill>
                  <a:srgbClr val="0070C0"/>
                </a:solidFill>
                <a:latin typeface="Cambria Math" pitchFamily="18" charset="0"/>
                <a:ea typeface="Cambria Math" pitchFamily="18" charset="0"/>
              </a:rPr>
              <a:t> users</a:t>
            </a:r>
            <a:endParaRPr kumimoji="0" lang="en-US" sz="2000" b="0" i="0" u="none" strike="noStrike" cap="none" normalizeH="0" baseline="0" dirty="0" smtClean="0">
              <a:ln>
                <a:noFill/>
              </a:ln>
              <a:solidFill>
                <a:srgbClr val="0070C0"/>
              </a:solidFill>
              <a:effectLst/>
              <a:latin typeface="Cambria Math" pitchFamily="18" charset="0"/>
              <a:ea typeface="Cambria Math" pitchFamily="18" charset="0"/>
            </a:endParaRPr>
          </a:p>
        </p:txBody>
      </p:sp>
      <p:sp>
        <p:nvSpPr>
          <p:cNvPr id="51" name="Line Callout 1 50"/>
          <p:cNvSpPr/>
          <p:nvPr/>
        </p:nvSpPr>
        <p:spPr bwMode="auto">
          <a:xfrm>
            <a:off x="3810000" y="2189174"/>
            <a:ext cx="1371600" cy="477826"/>
          </a:xfrm>
          <a:prstGeom prst="borderCallout1">
            <a:avLst>
              <a:gd name="adj1" fmla="val 48246"/>
              <a:gd name="adj2" fmla="val 101302"/>
              <a:gd name="adj3" fmla="val 48830"/>
              <a:gd name="adj4" fmla="val 144654"/>
            </a:avLst>
          </a:prstGeom>
          <a:ln cap="sq" cmpd="sng">
            <a:solidFill>
              <a:srgbClr val="0070C0"/>
            </a:solidFill>
            <a:prstDash val="sysDash"/>
            <a:round/>
            <a:headEnd type="none" w="med" len="med"/>
            <a:tailEnd type="triangle" w="lg" len="med"/>
          </a:ln>
          <a:effec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sz="2000" i="1" dirty="0" smtClean="0">
                <a:solidFill>
                  <a:srgbClr val="0070C0"/>
                </a:solidFill>
                <a:latin typeface="Cambria Math" pitchFamily="18" charset="0"/>
                <a:ea typeface="Cambria Math" pitchFamily="18" charset="0"/>
              </a:rPr>
              <a:t>n</a:t>
            </a:r>
            <a:r>
              <a:rPr lang="en-US" sz="2000" dirty="0" smtClean="0">
                <a:solidFill>
                  <a:srgbClr val="0070C0"/>
                </a:solidFill>
                <a:latin typeface="Arial" charset="0"/>
              </a:rPr>
              <a:t> </a:t>
            </a:r>
            <a:r>
              <a:rPr lang="en-US" sz="2000" dirty="0" smtClean="0">
                <a:solidFill>
                  <a:srgbClr val="0070C0"/>
                </a:solidFill>
                <a:latin typeface="Cambria Math" pitchFamily="18" charset="0"/>
                <a:ea typeface="Cambria Math" pitchFamily="18" charset="0"/>
              </a:rPr>
              <a:t>services</a:t>
            </a:r>
            <a:endParaRPr kumimoji="0" lang="en-US" sz="2000" b="0" i="0" u="none" strike="noStrike" cap="none" normalizeH="0" baseline="0" dirty="0" smtClean="0">
              <a:ln>
                <a:noFill/>
              </a:ln>
              <a:solidFill>
                <a:srgbClr val="0070C0"/>
              </a:solidFill>
              <a:effectLst/>
              <a:latin typeface="Cambria Math" pitchFamily="18" charset="0"/>
              <a:ea typeface="Cambria Math" pitchFamily="18" charset="0"/>
            </a:endParaRPr>
          </a:p>
        </p:txBody>
      </p:sp>
      <p:sp>
        <p:nvSpPr>
          <p:cNvPr id="52" name="Rectangle 51"/>
          <p:cNvSpPr>
            <a:spLocks noChangeAspect="1"/>
          </p:cNvSpPr>
          <p:nvPr/>
        </p:nvSpPr>
        <p:spPr bwMode="auto">
          <a:xfrm>
            <a:off x="6096000" y="2973388"/>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53" name="Rectangle 52"/>
          <p:cNvSpPr>
            <a:spLocks noChangeAspect="1"/>
          </p:cNvSpPr>
          <p:nvPr/>
        </p:nvSpPr>
        <p:spPr bwMode="auto">
          <a:xfrm>
            <a:off x="6096000" y="3429990"/>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54" name="Rectangle 53"/>
          <p:cNvSpPr>
            <a:spLocks noChangeAspect="1"/>
          </p:cNvSpPr>
          <p:nvPr/>
        </p:nvSpPr>
        <p:spPr bwMode="auto">
          <a:xfrm>
            <a:off x="6096000" y="3887753"/>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55" name="Rectangle 54"/>
          <p:cNvSpPr>
            <a:spLocks noChangeAspect="1"/>
          </p:cNvSpPr>
          <p:nvPr/>
        </p:nvSpPr>
        <p:spPr bwMode="auto">
          <a:xfrm>
            <a:off x="6096000" y="4344390"/>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56" name="Rectangle 55"/>
          <p:cNvSpPr>
            <a:spLocks noChangeAspect="1"/>
          </p:cNvSpPr>
          <p:nvPr/>
        </p:nvSpPr>
        <p:spPr bwMode="auto">
          <a:xfrm>
            <a:off x="6096000" y="4802153"/>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57" name="Rectangle 56"/>
          <p:cNvSpPr>
            <a:spLocks noChangeAspect="1"/>
          </p:cNvSpPr>
          <p:nvPr/>
        </p:nvSpPr>
        <p:spPr bwMode="auto">
          <a:xfrm>
            <a:off x="6096000" y="5258836"/>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58" name="Line Callout 1 57"/>
          <p:cNvSpPr/>
          <p:nvPr/>
        </p:nvSpPr>
        <p:spPr bwMode="auto">
          <a:xfrm>
            <a:off x="914400" y="2189174"/>
            <a:ext cx="1371600" cy="477826"/>
          </a:xfrm>
          <a:prstGeom prst="borderCallout1">
            <a:avLst>
              <a:gd name="adj1" fmla="val 100075"/>
              <a:gd name="adj2" fmla="val 100608"/>
              <a:gd name="adj3" fmla="val 148500"/>
              <a:gd name="adj4" fmla="val 123126"/>
            </a:avLst>
          </a:prstGeom>
          <a:ln cap="sq" cmpd="sng">
            <a:solidFill>
              <a:srgbClr val="0070C0"/>
            </a:solidFill>
            <a:prstDash val="sysDash"/>
            <a:round/>
            <a:headEnd type="none" w="med" len="med"/>
            <a:tailEnd type="triangle" w="lg" len="med"/>
          </a:ln>
          <a:effec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sz="2000" i="1" dirty="0" err="1" smtClean="0">
                <a:solidFill>
                  <a:srgbClr val="0070C0"/>
                </a:solidFill>
                <a:latin typeface="Cambria Math" pitchFamily="18" charset="0"/>
                <a:ea typeface="Cambria Math" pitchFamily="18" charset="0"/>
              </a:rPr>
              <a:t>ui</a:t>
            </a:r>
            <a:r>
              <a:rPr lang="en-US" sz="2000" dirty="0">
                <a:solidFill>
                  <a:srgbClr val="0070C0"/>
                </a:solidFill>
                <a:latin typeface="Cambria Math" pitchFamily="18" charset="0"/>
                <a:ea typeface="Cambria Math" pitchFamily="18" charset="0"/>
              </a:rPr>
              <a:t> </a:t>
            </a:r>
            <a:r>
              <a:rPr kumimoji="0" lang="en-US" sz="2000" b="0" i="0" u="none" strike="noStrike" cap="none" normalizeH="0" baseline="0" dirty="0" smtClean="0">
                <a:ln>
                  <a:noFill/>
                </a:ln>
                <a:solidFill>
                  <a:srgbClr val="0070C0"/>
                </a:solidFill>
                <a:effectLst/>
                <a:latin typeface="Cambria Math" pitchFamily="18" charset="0"/>
                <a:ea typeface="Cambria Math" pitchFamily="18" charset="0"/>
              </a:rPr>
              <a:t>matrix</a:t>
            </a:r>
          </a:p>
        </p:txBody>
      </p:sp>
      <p:sp>
        <p:nvSpPr>
          <p:cNvPr id="59" name="Line Callout 1 58"/>
          <p:cNvSpPr/>
          <p:nvPr/>
        </p:nvSpPr>
        <p:spPr bwMode="auto">
          <a:xfrm>
            <a:off x="7162800" y="2189174"/>
            <a:ext cx="1371600" cy="477826"/>
          </a:xfrm>
          <a:prstGeom prst="borderCallout1">
            <a:avLst>
              <a:gd name="adj1" fmla="val 98082"/>
              <a:gd name="adj2" fmla="val -781"/>
              <a:gd name="adj3" fmla="val 140526"/>
              <a:gd name="adj4" fmla="val -26180"/>
            </a:avLst>
          </a:prstGeom>
          <a:ln cap="sq" cmpd="sng">
            <a:solidFill>
              <a:srgbClr val="0070C0"/>
            </a:solidFill>
            <a:prstDash val="sysDash"/>
            <a:round/>
            <a:headEnd type="none" w="med" len="med"/>
            <a:tailEnd type="triangle" w="lg" len="med"/>
          </a:ln>
          <a:effec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sz="2000" i="1" dirty="0" err="1" smtClean="0">
                <a:solidFill>
                  <a:srgbClr val="0070C0"/>
                </a:solidFill>
                <a:latin typeface="Cambria Math" pitchFamily="18" charset="0"/>
                <a:ea typeface="Cambria Math" pitchFamily="18" charset="0"/>
              </a:rPr>
              <a:t>m,n</a:t>
            </a:r>
            <a:r>
              <a:rPr lang="en-US" sz="2000" i="1" dirty="0" smtClean="0">
                <a:solidFill>
                  <a:srgbClr val="0070C0"/>
                </a:solidFill>
                <a:latin typeface="Cambria Math" pitchFamily="18" charset="0"/>
                <a:ea typeface="Cambria Math" pitchFamily="18" charset="0"/>
              </a:rPr>
              <a:t> </a:t>
            </a:r>
            <a:r>
              <a:rPr lang="en-US" sz="2000" dirty="0" smtClean="0">
                <a:solidFill>
                  <a:srgbClr val="0070C0"/>
                </a:solidFill>
                <a:latin typeface="Cambria Math" pitchFamily="18" charset="0"/>
                <a:ea typeface="Cambria Math" pitchFamily="18" charset="0"/>
              </a:rPr>
              <a:t>&gt;&gt;</a:t>
            </a:r>
            <a:endParaRPr kumimoji="0" lang="en-US" sz="2000" b="0" u="none" strike="noStrike" cap="none" normalizeH="0" baseline="0" dirty="0" smtClean="0">
              <a:ln>
                <a:noFill/>
              </a:ln>
              <a:solidFill>
                <a:srgbClr val="0070C0"/>
              </a:solidFill>
              <a:effectLst/>
              <a:latin typeface="Cambria Math" pitchFamily="18" charset="0"/>
              <a:ea typeface="Cambria Math" pitchFamily="18" charset="0"/>
            </a:endParaRPr>
          </a:p>
        </p:txBody>
      </p:sp>
      <p:sp>
        <p:nvSpPr>
          <p:cNvPr id="60" name="Line Callout 1 59"/>
          <p:cNvSpPr/>
          <p:nvPr/>
        </p:nvSpPr>
        <p:spPr bwMode="auto">
          <a:xfrm>
            <a:off x="7162800" y="3179774"/>
            <a:ext cx="1371600" cy="935026"/>
          </a:xfrm>
          <a:prstGeom prst="borderCallout1">
            <a:avLst>
              <a:gd name="adj1" fmla="val 50637"/>
              <a:gd name="adj2" fmla="val -781"/>
              <a:gd name="adj3" fmla="val 50478"/>
              <a:gd name="adj4" fmla="val -34101"/>
            </a:avLst>
          </a:prstGeom>
          <a:ln cap="sq" cmpd="sng">
            <a:solidFill>
              <a:srgbClr val="0070C0"/>
            </a:solidFill>
            <a:prstDash val="sysDash"/>
            <a:round/>
            <a:headEnd type="none" w="med" len="med"/>
            <a:tailEnd type="triangle" w="lg" len="med"/>
          </a:ln>
          <a:effec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Autofit/>
          </a:bodyPr>
          <a:lstStyle/>
          <a:p>
            <a:pPr marR="0" indent="-342900" algn="ctr" defTabSz="914400" rtl="0" eaLnBrk="1" fontAlgn="base" latinLnBrk="0" hangingPunct="1">
              <a:lnSpc>
                <a:spcPct val="100000"/>
              </a:lnSpc>
              <a:spcBef>
                <a:spcPts val="0"/>
              </a:spcBef>
              <a:spcAft>
                <a:spcPct val="0"/>
              </a:spcAft>
              <a:buClrTx/>
              <a:buSzTx/>
              <a:buFontTx/>
              <a:buNone/>
              <a:tabLst/>
            </a:pPr>
            <a:r>
              <a:rPr lang="en-US" sz="2000" i="1" dirty="0" smtClean="0">
                <a:solidFill>
                  <a:srgbClr val="0070C0"/>
                </a:solidFill>
                <a:latin typeface="Cambria Math" pitchFamily="18" charset="0"/>
                <a:ea typeface="Cambria Math" pitchFamily="18" charset="0"/>
              </a:rPr>
              <a:t>matrix is extremely sparse</a:t>
            </a:r>
            <a:endParaRPr kumimoji="0" lang="en-US" sz="2000" b="0" u="none" strike="noStrike" cap="none" normalizeH="0" baseline="0" dirty="0" smtClean="0">
              <a:ln>
                <a:noFill/>
              </a:ln>
              <a:solidFill>
                <a:srgbClr val="0070C0"/>
              </a:solidFill>
              <a:effectLst/>
              <a:latin typeface="Cambria Math" pitchFamily="18" charset="0"/>
              <a:ea typeface="Cambria Math" pitchFamily="18" charset="0"/>
            </a:endParaRPr>
          </a:p>
        </p:txBody>
      </p:sp>
      <p:sp>
        <p:nvSpPr>
          <p:cNvPr id="61" name="Line Callout 1 60"/>
          <p:cNvSpPr/>
          <p:nvPr/>
        </p:nvSpPr>
        <p:spPr bwMode="auto">
          <a:xfrm>
            <a:off x="7162800" y="4572552"/>
            <a:ext cx="1371600" cy="935026"/>
          </a:xfrm>
          <a:prstGeom prst="borderCallout1">
            <a:avLst>
              <a:gd name="adj1" fmla="val 50637"/>
              <a:gd name="adj2" fmla="val -781"/>
              <a:gd name="adj3" fmla="val 50478"/>
              <a:gd name="adj4" fmla="val -33441"/>
            </a:avLst>
          </a:prstGeom>
          <a:ln cap="sq" cmpd="sng">
            <a:solidFill>
              <a:srgbClr val="0070C0"/>
            </a:solidFill>
            <a:prstDash val="sysDash"/>
            <a:round/>
            <a:headEnd type="none" w="med" len="med"/>
            <a:tailEnd type="triangle" w="lg" len="med"/>
          </a:ln>
          <a:effec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Autofit/>
          </a:bodyPr>
          <a:lstStyle/>
          <a:p>
            <a:pPr marR="0" indent="-342900" algn="ctr" defTabSz="914400" rtl="0" eaLnBrk="1" fontAlgn="base" latinLnBrk="0" hangingPunct="1">
              <a:lnSpc>
                <a:spcPct val="100000"/>
              </a:lnSpc>
              <a:spcBef>
                <a:spcPts val="0"/>
              </a:spcBef>
              <a:spcAft>
                <a:spcPct val="0"/>
              </a:spcAft>
              <a:buClrTx/>
              <a:buSzTx/>
              <a:buFontTx/>
              <a:buNone/>
              <a:tabLst/>
            </a:pPr>
            <a:r>
              <a:rPr lang="en-US" sz="2000" i="1" dirty="0" smtClean="0">
                <a:solidFill>
                  <a:srgbClr val="0070C0"/>
                </a:solidFill>
                <a:latin typeface="Cambria Math" pitchFamily="18" charset="0"/>
                <a:ea typeface="Cambria Math" pitchFamily="18" charset="0"/>
              </a:rPr>
              <a:t>number of values to predict</a:t>
            </a:r>
            <a:endParaRPr kumimoji="0" lang="en-US" sz="2000" b="0" u="none" strike="noStrike" cap="none" normalizeH="0" baseline="0" dirty="0" smtClean="0">
              <a:ln>
                <a:noFill/>
              </a:ln>
              <a:solidFill>
                <a:srgbClr val="0070C0"/>
              </a:solidFill>
              <a:effectLst/>
              <a:latin typeface="Cambria Math" pitchFamily="18" charset="0"/>
              <a:ea typeface="Cambria Math" pitchFamily="18" charset="0"/>
            </a:endParaRPr>
          </a:p>
        </p:txBody>
      </p:sp>
    </p:spTree>
    <p:extLst>
      <p:ext uri="{BB962C8B-B14F-4D97-AF65-F5344CB8AC3E}">
        <p14:creationId xmlns:p14="http://schemas.microsoft.com/office/powerpoint/2010/main" val="2627993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fade">
                                      <p:cBhvr>
                                        <p:cTn id="30" dur="500"/>
                                        <p:tgtEl>
                                          <p:spTgt spid="14"/>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500"/>
                                        <p:tgtEl>
                                          <p:spTgt spid="15"/>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500"/>
                                        <p:tgtEl>
                                          <p:spTgt spid="16"/>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500"/>
                                        <p:tgtEl>
                                          <p:spTgt spid="17"/>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500"/>
                                        <p:tgtEl>
                                          <p:spTgt spid="19"/>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fade">
                                      <p:cBhvr>
                                        <p:cTn id="48" dur="500"/>
                                        <p:tgtEl>
                                          <p:spTgt spid="20"/>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fade">
                                      <p:cBhvr>
                                        <p:cTn id="51" dur="500"/>
                                        <p:tgtEl>
                                          <p:spTgt spid="21"/>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fade">
                                      <p:cBhvr>
                                        <p:cTn id="54" dur="500"/>
                                        <p:tgtEl>
                                          <p:spTgt spid="22"/>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fade">
                                      <p:cBhvr>
                                        <p:cTn id="57" dur="500"/>
                                        <p:tgtEl>
                                          <p:spTgt spid="23"/>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24"/>
                                        </p:tgtEl>
                                        <p:attrNameLst>
                                          <p:attrName>style.visibility</p:attrName>
                                        </p:attrNameLst>
                                      </p:cBhvr>
                                      <p:to>
                                        <p:strVal val="visible"/>
                                      </p:to>
                                    </p:set>
                                    <p:animEffect transition="in" filter="fade">
                                      <p:cBhvr>
                                        <p:cTn id="60" dur="500"/>
                                        <p:tgtEl>
                                          <p:spTgt spid="24"/>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fade">
                                      <p:cBhvr>
                                        <p:cTn id="63" dur="500"/>
                                        <p:tgtEl>
                                          <p:spTgt spid="25"/>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26"/>
                                        </p:tgtEl>
                                        <p:attrNameLst>
                                          <p:attrName>style.visibility</p:attrName>
                                        </p:attrNameLst>
                                      </p:cBhvr>
                                      <p:to>
                                        <p:strVal val="visible"/>
                                      </p:to>
                                    </p:set>
                                    <p:animEffect transition="in" filter="fade">
                                      <p:cBhvr>
                                        <p:cTn id="66" dur="500"/>
                                        <p:tgtEl>
                                          <p:spTgt spid="26"/>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27"/>
                                        </p:tgtEl>
                                        <p:attrNameLst>
                                          <p:attrName>style.visibility</p:attrName>
                                        </p:attrNameLst>
                                      </p:cBhvr>
                                      <p:to>
                                        <p:strVal val="visible"/>
                                      </p:to>
                                    </p:set>
                                    <p:animEffect transition="in" filter="fade">
                                      <p:cBhvr>
                                        <p:cTn id="69" dur="500"/>
                                        <p:tgtEl>
                                          <p:spTgt spid="27"/>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fade">
                                      <p:cBhvr>
                                        <p:cTn id="72" dur="500"/>
                                        <p:tgtEl>
                                          <p:spTgt spid="28"/>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fade">
                                      <p:cBhvr>
                                        <p:cTn id="75" dur="500"/>
                                        <p:tgtEl>
                                          <p:spTgt spid="29"/>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30"/>
                                        </p:tgtEl>
                                        <p:attrNameLst>
                                          <p:attrName>style.visibility</p:attrName>
                                        </p:attrNameLst>
                                      </p:cBhvr>
                                      <p:to>
                                        <p:strVal val="visible"/>
                                      </p:to>
                                    </p:set>
                                    <p:animEffect transition="in" filter="fade">
                                      <p:cBhvr>
                                        <p:cTn id="78" dur="500"/>
                                        <p:tgtEl>
                                          <p:spTgt spid="30"/>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31"/>
                                        </p:tgtEl>
                                        <p:attrNameLst>
                                          <p:attrName>style.visibility</p:attrName>
                                        </p:attrNameLst>
                                      </p:cBhvr>
                                      <p:to>
                                        <p:strVal val="visible"/>
                                      </p:to>
                                    </p:set>
                                    <p:animEffect transition="in" filter="fade">
                                      <p:cBhvr>
                                        <p:cTn id="81" dur="500"/>
                                        <p:tgtEl>
                                          <p:spTgt spid="31"/>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32"/>
                                        </p:tgtEl>
                                        <p:attrNameLst>
                                          <p:attrName>style.visibility</p:attrName>
                                        </p:attrNameLst>
                                      </p:cBhvr>
                                      <p:to>
                                        <p:strVal val="visible"/>
                                      </p:to>
                                    </p:set>
                                    <p:animEffect transition="in" filter="fade">
                                      <p:cBhvr>
                                        <p:cTn id="84" dur="500"/>
                                        <p:tgtEl>
                                          <p:spTgt spid="32"/>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33"/>
                                        </p:tgtEl>
                                        <p:attrNameLst>
                                          <p:attrName>style.visibility</p:attrName>
                                        </p:attrNameLst>
                                      </p:cBhvr>
                                      <p:to>
                                        <p:strVal val="visible"/>
                                      </p:to>
                                    </p:set>
                                    <p:animEffect transition="in" filter="fade">
                                      <p:cBhvr>
                                        <p:cTn id="87" dur="500"/>
                                        <p:tgtEl>
                                          <p:spTgt spid="33"/>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34"/>
                                        </p:tgtEl>
                                        <p:attrNameLst>
                                          <p:attrName>style.visibility</p:attrName>
                                        </p:attrNameLst>
                                      </p:cBhvr>
                                      <p:to>
                                        <p:strVal val="visible"/>
                                      </p:to>
                                    </p:set>
                                    <p:animEffect transition="in" filter="fade">
                                      <p:cBhvr>
                                        <p:cTn id="90" dur="500"/>
                                        <p:tgtEl>
                                          <p:spTgt spid="34"/>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35"/>
                                        </p:tgtEl>
                                        <p:attrNameLst>
                                          <p:attrName>style.visibility</p:attrName>
                                        </p:attrNameLst>
                                      </p:cBhvr>
                                      <p:to>
                                        <p:strVal val="visible"/>
                                      </p:to>
                                    </p:set>
                                    <p:animEffect transition="in" filter="fade">
                                      <p:cBhvr>
                                        <p:cTn id="93" dur="500"/>
                                        <p:tgtEl>
                                          <p:spTgt spid="35"/>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36"/>
                                        </p:tgtEl>
                                        <p:attrNameLst>
                                          <p:attrName>style.visibility</p:attrName>
                                        </p:attrNameLst>
                                      </p:cBhvr>
                                      <p:to>
                                        <p:strVal val="visible"/>
                                      </p:to>
                                    </p:set>
                                    <p:animEffect transition="in" filter="fade">
                                      <p:cBhvr>
                                        <p:cTn id="96" dur="500"/>
                                        <p:tgtEl>
                                          <p:spTgt spid="36"/>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37"/>
                                        </p:tgtEl>
                                        <p:attrNameLst>
                                          <p:attrName>style.visibility</p:attrName>
                                        </p:attrNameLst>
                                      </p:cBhvr>
                                      <p:to>
                                        <p:strVal val="visible"/>
                                      </p:to>
                                    </p:set>
                                    <p:animEffect transition="in" filter="fade">
                                      <p:cBhvr>
                                        <p:cTn id="99" dur="500"/>
                                        <p:tgtEl>
                                          <p:spTgt spid="37"/>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38"/>
                                        </p:tgtEl>
                                        <p:attrNameLst>
                                          <p:attrName>style.visibility</p:attrName>
                                        </p:attrNameLst>
                                      </p:cBhvr>
                                      <p:to>
                                        <p:strVal val="visible"/>
                                      </p:to>
                                    </p:set>
                                    <p:animEffect transition="in" filter="fade">
                                      <p:cBhvr>
                                        <p:cTn id="102" dur="500"/>
                                        <p:tgtEl>
                                          <p:spTgt spid="38"/>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39"/>
                                        </p:tgtEl>
                                        <p:attrNameLst>
                                          <p:attrName>style.visibility</p:attrName>
                                        </p:attrNameLst>
                                      </p:cBhvr>
                                      <p:to>
                                        <p:strVal val="visible"/>
                                      </p:to>
                                    </p:set>
                                    <p:animEffect transition="in" filter="fade">
                                      <p:cBhvr>
                                        <p:cTn id="105" dur="500"/>
                                        <p:tgtEl>
                                          <p:spTgt spid="39"/>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40"/>
                                        </p:tgtEl>
                                        <p:attrNameLst>
                                          <p:attrName>style.visibility</p:attrName>
                                        </p:attrNameLst>
                                      </p:cBhvr>
                                      <p:to>
                                        <p:strVal val="visible"/>
                                      </p:to>
                                    </p:set>
                                    <p:animEffect transition="in" filter="fade">
                                      <p:cBhvr>
                                        <p:cTn id="108" dur="500"/>
                                        <p:tgtEl>
                                          <p:spTgt spid="40"/>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41"/>
                                        </p:tgtEl>
                                        <p:attrNameLst>
                                          <p:attrName>style.visibility</p:attrName>
                                        </p:attrNameLst>
                                      </p:cBhvr>
                                      <p:to>
                                        <p:strVal val="visible"/>
                                      </p:to>
                                    </p:set>
                                    <p:animEffect transition="in" filter="fade">
                                      <p:cBhvr>
                                        <p:cTn id="111" dur="500"/>
                                        <p:tgtEl>
                                          <p:spTgt spid="41"/>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42"/>
                                        </p:tgtEl>
                                        <p:attrNameLst>
                                          <p:attrName>style.visibility</p:attrName>
                                        </p:attrNameLst>
                                      </p:cBhvr>
                                      <p:to>
                                        <p:strVal val="visible"/>
                                      </p:to>
                                    </p:set>
                                    <p:animEffect transition="in" filter="fade">
                                      <p:cBhvr>
                                        <p:cTn id="114" dur="500"/>
                                        <p:tgtEl>
                                          <p:spTgt spid="42"/>
                                        </p:tgtEl>
                                      </p:cBhvr>
                                    </p:animEffect>
                                  </p:childTnLst>
                                </p:cTn>
                              </p:par>
                              <p:par>
                                <p:cTn id="115" presetID="10" presetClass="entr" presetSubtype="0" fill="hold" grpId="0" nodeType="withEffect">
                                  <p:stCondLst>
                                    <p:cond delay="0"/>
                                  </p:stCondLst>
                                  <p:childTnLst>
                                    <p:set>
                                      <p:cBhvr>
                                        <p:cTn id="116" dur="1" fill="hold">
                                          <p:stCondLst>
                                            <p:cond delay="0"/>
                                          </p:stCondLst>
                                        </p:cTn>
                                        <p:tgtEl>
                                          <p:spTgt spid="43"/>
                                        </p:tgtEl>
                                        <p:attrNameLst>
                                          <p:attrName>style.visibility</p:attrName>
                                        </p:attrNameLst>
                                      </p:cBhvr>
                                      <p:to>
                                        <p:strVal val="visible"/>
                                      </p:to>
                                    </p:set>
                                    <p:animEffect transition="in" filter="fade">
                                      <p:cBhvr>
                                        <p:cTn id="117" dur="500"/>
                                        <p:tgtEl>
                                          <p:spTgt spid="43"/>
                                        </p:tgtEl>
                                      </p:cBhvr>
                                    </p:animEffect>
                                  </p:childTnLst>
                                </p:cTn>
                              </p:par>
                              <p:par>
                                <p:cTn id="118" presetID="10" presetClass="entr" presetSubtype="0" fill="hold" grpId="0" nodeType="withEffect">
                                  <p:stCondLst>
                                    <p:cond delay="0"/>
                                  </p:stCondLst>
                                  <p:childTnLst>
                                    <p:set>
                                      <p:cBhvr>
                                        <p:cTn id="119" dur="1" fill="hold">
                                          <p:stCondLst>
                                            <p:cond delay="0"/>
                                          </p:stCondLst>
                                        </p:cTn>
                                        <p:tgtEl>
                                          <p:spTgt spid="44"/>
                                        </p:tgtEl>
                                        <p:attrNameLst>
                                          <p:attrName>style.visibility</p:attrName>
                                        </p:attrNameLst>
                                      </p:cBhvr>
                                      <p:to>
                                        <p:strVal val="visible"/>
                                      </p:to>
                                    </p:set>
                                    <p:animEffect transition="in" filter="fade">
                                      <p:cBhvr>
                                        <p:cTn id="120" dur="500"/>
                                        <p:tgtEl>
                                          <p:spTgt spid="44"/>
                                        </p:tgtEl>
                                      </p:cBhvr>
                                    </p:animEffect>
                                  </p:childTnLst>
                                </p:cTn>
                              </p:par>
                              <p:par>
                                <p:cTn id="121" presetID="10" presetClass="entr" presetSubtype="0" fill="hold" grpId="0" nodeType="withEffect">
                                  <p:stCondLst>
                                    <p:cond delay="0"/>
                                  </p:stCondLst>
                                  <p:childTnLst>
                                    <p:set>
                                      <p:cBhvr>
                                        <p:cTn id="122" dur="1" fill="hold">
                                          <p:stCondLst>
                                            <p:cond delay="0"/>
                                          </p:stCondLst>
                                        </p:cTn>
                                        <p:tgtEl>
                                          <p:spTgt spid="45"/>
                                        </p:tgtEl>
                                        <p:attrNameLst>
                                          <p:attrName>style.visibility</p:attrName>
                                        </p:attrNameLst>
                                      </p:cBhvr>
                                      <p:to>
                                        <p:strVal val="visible"/>
                                      </p:to>
                                    </p:set>
                                    <p:animEffect transition="in" filter="fade">
                                      <p:cBhvr>
                                        <p:cTn id="123" dur="500"/>
                                        <p:tgtEl>
                                          <p:spTgt spid="45"/>
                                        </p:tgtEl>
                                      </p:cBhvr>
                                    </p:animEffect>
                                  </p:childTnLst>
                                </p:cTn>
                              </p:par>
                              <p:par>
                                <p:cTn id="124" presetID="10" presetClass="entr" presetSubtype="0" fill="hold" grpId="0" nodeType="withEffect">
                                  <p:stCondLst>
                                    <p:cond delay="0"/>
                                  </p:stCondLst>
                                  <p:childTnLst>
                                    <p:set>
                                      <p:cBhvr>
                                        <p:cTn id="125" dur="1" fill="hold">
                                          <p:stCondLst>
                                            <p:cond delay="0"/>
                                          </p:stCondLst>
                                        </p:cTn>
                                        <p:tgtEl>
                                          <p:spTgt spid="46"/>
                                        </p:tgtEl>
                                        <p:attrNameLst>
                                          <p:attrName>style.visibility</p:attrName>
                                        </p:attrNameLst>
                                      </p:cBhvr>
                                      <p:to>
                                        <p:strVal val="visible"/>
                                      </p:to>
                                    </p:set>
                                    <p:animEffect transition="in" filter="fade">
                                      <p:cBhvr>
                                        <p:cTn id="126" dur="500"/>
                                        <p:tgtEl>
                                          <p:spTgt spid="46"/>
                                        </p:tgtEl>
                                      </p:cBhvr>
                                    </p:animEffect>
                                  </p:childTnLst>
                                </p:cTn>
                              </p:par>
                              <p:par>
                                <p:cTn id="127" presetID="10" presetClass="entr" presetSubtype="0" fill="hold" grpId="0" nodeType="withEffect">
                                  <p:stCondLst>
                                    <p:cond delay="0"/>
                                  </p:stCondLst>
                                  <p:childTnLst>
                                    <p:set>
                                      <p:cBhvr>
                                        <p:cTn id="128" dur="1" fill="hold">
                                          <p:stCondLst>
                                            <p:cond delay="0"/>
                                          </p:stCondLst>
                                        </p:cTn>
                                        <p:tgtEl>
                                          <p:spTgt spid="47"/>
                                        </p:tgtEl>
                                        <p:attrNameLst>
                                          <p:attrName>style.visibility</p:attrName>
                                        </p:attrNameLst>
                                      </p:cBhvr>
                                      <p:to>
                                        <p:strVal val="visible"/>
                                      </p:to>
                                    </p:set>
                                    <p:animEffect transition="in" filter="fade">
                                      <p:cBhvr>
                                        <p:cTn id="129" dur="500"/>
                                        <p:tgtEl>
                                          <p:spTgt spid="47"/>
                                        </p:tgtEl>
                                      </p:cBhvr>
                                    </p:animEffect>
                                  </p:childTnLst>
                                </p:cTn>
                              </p:par>
                              <p:par>
                                <p:cTn id="130" presetID="10" presetClass="entr" presetSubtype="0" fill="hold" grpId="0" nodeType="withEffect">
                                  <p:stCondLst>
                                    <p:cond delay="0"/>
                                  </p:stCondLst>
                                  <p:childTnLst>
                                    <p:set>
                                      <p:cBhvr>
                                        <p:cTn id="131" dur="1" fill="hold">
                                          <p:stCondLst>
                                            <p:cond delay="0"/>
                                          </p:stCondLst>
                                        </p:cTn>
                                        <p:tgtEl>
                                          <p:spTgt spid="48"/>
                                        </p:tgtEl>
                                        <p:attrNameLst>
                                          <p:attrName>style.visibility</p:attrName>
                                        </p:attrNameLst>
                                      </p:cBhvr>
                                      <p:to>
                                        <p:strVal val="visible"/>
                                      </p:to>
                                    </p:set>
                                    <p:animEffect transition="in" filter="fade">
                                      <p:cBhvr>
                                        <p:cTn id="132" dur="500"/>
                                        <p:tgtEl>
                                          <p:spTgt spid="48"/>
                                        </p:tgtEl>
                                      </p:cBhvr>
                                    </p:animEffect>
                                  </p:childTnLst>
                                </p:cTn>
                              </p:par>
                              <p:par>
                                <p:cTn id="133" presetID="10" presetClass="entr" presetSubtype="0" fill="hold" grpId="0" nodeType="withEffect">
                                  <p:stCondLst>
                                    <p:cond delay="0"/>
                                  </p:stCondLst>
                                  <p:childTnLst>
                                    <p:set>
                                      <p:cBhvr>
                                        <p:cTn id="134" dur="1" fill="hold">
                                          <p:stCondLst>
                                            <p:cond delay="0"/>
                                          </p:stCondLst>
                                        </p:cTn>
                                        <p:tgtEl>
                                          <p:spTgt spid="49"/>
                                        </p:tgtEl>
                                        <p:attrNameLst>
                                          <p:attrName>style.visibility</p:attrName>
                                        </p:attrNameLst>
                                      </p:cBhvr>
                                      <p:to>
                                        <p:strVal val="visible"/>
                                      </p:to>
                                    </p:set>
                                    <p:animEffect transition="in" filter="fade">
                                      <p:cBhvr>
                                        <p:cTn id="135" dur="500"/>
                                        <p:tgtEl>
                                          <p:spTgt spid="49"/>
                                        </p:tgtEl>
                                      </p:cBhvr>
                                    </p:animEffect>
                                  </p:childTnLst>
                                </p:cTn>
                              </p:par>
                              <p:par>
                                <p:cTn id="136" presetID="10" presetClass="entr" presetSubtype="0" fill="hold" grpId="0" nodeType="withEffect">
                                  <p:stCondLst>
                                    <p:cond delay="0"/>
                                  </p:stCondLst>
                                  <p:childTnLst>
                                    <p:set>
                                      <p:cBhvr>
                                        <p:cTn id="137" dur="1" fill="hold">
                                          <p:stCondLst>
                                            <p:cond delay="0"/>
                                          </p:stCondLst>
                                        </p:cTn>
                                        <p:tgtEl>
                                          <p:spTgt spid="58"/>
                                        </p:tgtEl>
                                        <p:attrNameLst>
                                          <p:attrName>style.visibility</p:attrName>
                                        </p:attrNameLst>
                                      </p:cBhvr>
                                      <p:to>
                                        <p:strVal val="visible"/>
                                      </p:to>
                                    </p:set>
                                    <p:animEffect transition="in" filter="fade">
                                      <p:cBhvr>
                                        <p:cTn id="138" dur="500"/>
                                        <p:tgtEl>
                                          <p:spTgt spid="58"/>
                                        </p:tgtEl>
                                      </p:cBhvr>
                                    </p:animEffect>
                                  </p:childTnLst>
                                </p:cTn>
                              </p:par>
                            </p:childTnLst>
                          </p:cTn>
                        </p:par>
                      </p:childTnLst>
                    </p:cTn>
                  </p:par>
                  <p:par>
                    <p:cTn id="139" fill="hold">
                      <p:stCondLst>
                        <p:cond delay="indefinite"/>
                      </p:stCondLst>
                      <p:childTnLst>
                        <p:par>
                          <p:cTn id="140" fill="hold">
                            <p:stCondLst>
                              <p:cond delay="0"/>
                            </p:stCondLst>
                            <p:childTnLst>
                              <p:par>
                                <p:cTn id="141" presetID="10" presetClass="entr" presetSubtype="0" fill="hold" grpId="0" nodeType="clickEffect">
                                  <p:stCondLst>
                                    <p:cond delay="0"/>
                                  </p:stCondLst>
                                  <p:childTnLst>
                                    <p:set>
                                      <p:cBhvr>
                                        <p:cTn id="142" dur="1" fill="hold">
                                          <p:stCondLst>
                                            <p:cond delay="0"/>
                                          </p:stCondLst>
                                        </p:cTn>
                                        <p:tgtEl>
                                          <p:spTgt spid="50"/>
                                        </p:tgtEl>
                                        <p:attrNameLst>
                                          <p:attrName>style.visibility</p:attrName>
                                        </p:attrNameLst>
                                      </p:cBhvr>
                                      <p:to>
                                        <p:strVal val="visible"/>
                                      </p:to>
                                    </p:set>
                                    <p:animEffect transition="in" filter="fade">
                                      <p:cBhvr>
                                        <p:cTn id="143" dur="500"/>
                                        <p:tgtEl>
                                          <p:spTgt spid="50"/>
                                        </p:tgtEl>
                                      </p:cBhvr>
                                    </p:animEffect>
                                  </p:childTnLst>
                                </p:cTn>
                              </p:par>
                              <p:par>
                                <p:cTn id="144" presetID="10" presetClass="entr" presetSubtype="0" fill="hold" grpId="0" nodeType="withEffect">
                                  <p:stCondLst>
                                    <p:cond delay="0"/>
                                  </p:stCondLst>
                                  <p:childTnLst>
                                    <p:set>
                                      <p:cBhvr>
                                        <p:cTn id="145" dur="1" fill="hold">
                                          <p:stCondLst>
                                            <p:cond delay="0"/>
                                          </p:stCondLst>
                                        </p:cTn>
                                        <p:tgtEl>
                                          <p:spTgt spid="51"/>
                                        </p:tgtEl>
                                        <p:attrNameLst>
                                          <p:attrName>style.visibility</p:attrName>
                                        </p:attrNameLst>
                                      </p:cBhvr>
                                      <p:to>
                                        <p:strVal val="visible"/>
                                      </p:to>
                                    </p:set>
                                    <p:animEffect transition="in" filter="fade">
                                      <p:cBhvr>
                                        <p:cTn id="146" dur="500"/>
                                        <p:tgtEl>
                                          <p:spTgt spid="51"/>
                                        </p:tgtEl>
                                      </p:cBhvr>
                                    </p:animEffect>
                                  </p:childTnLst>
                                </p:cTn>
                              </p:par>
                            </p:childTnLst>
                          </p:cTn>
                        </p:par>
                      </p:childTnLst>
                    </p:cTn>
                  </p:par>
                  <p:par>
                    <p:cTn id="147" fill="hold">
                      <p:stCondLst>
                        <p:cond delay="indefinite"/>
                      </p:stCondLst>
                      <p:childTnLst>
                        <p:par>
                          <p:cTn id="148" fill="hold">
                            <p:stCondLst>
                              <p:cond delay="0"/>
                            </p:stCondLst>
                            <p:childTnLst>
                              <p:par>
                                <p:cTn id="149" presetID="1" presetClass="emph" presetSubtype="2" fill="hold" nodeType="clickEffect">
                                  <p:stCondLst>
                                    <p:cond delay="0"/>
                                  </p:stCondLst>
                                  <p:childTnLst>
                                    <p:animClr clrSpc="rgb" dir="cw">
                                      <p:cBhvr>
                                        <p:cTn id="150" dur="2000" fill="hold"/>
                                        <p:tgtEl>
                                          <p:spTgt spid="35"/>
                                        </p:tgtEl>
                                        <p:attrNameLst>
                                          <p:attrName>fillcolor</p:attrName>
                                        </p:attrNameLst>
                                      </p:cBhvr>
                                      <p:to>
                                        <a:srgbClr val="00CC00"/>
                                      </p:to>
                                    </p:animClr>
                                    <p:set>
                                      <p:cBhvr>
                                        <p:cTn id="151" dur="2000" fill="hold"/>
                                        <p:tgtEl>
                                          <p:spTgt spid="35"/>
                                        </p:tgtEl>
                                        <p:attrNameLst>
                                          <p:attrName>fill.type</p:attrName>
                                        </p:attrNameLst>
                                      </p:cBhvr>
                                      <p:to>
                                        <p:strVal val="solid"/>
                                      </p:to>
                                    </p:set>
                                    <p:set>
                                      <p:cBhvr>
                                        <p:cTn id="152" dur="2000" fill="hold"/>
                                        <p:tgtEl>
                                          <p:spTgt spid="35"/>
                                        </p:tgtEl>
                                        <p:attrNameLst>
                                          <p:attrName>fill.on</p:attrName>
                                        </p:attrNameLst>
                                      </p:cBhvr>
                                      <p:to>
                                        <p:strVal val="true"/>
                                      </p:to>
                                    </p:set>
                                  </p:childTnLst>
                                </p:cTn>
                              </p:par>
                            </p:childTnLst>
                          </p:cTn>
                        </p:par>
                      </p:childTnLst>
                    </p:cTn>
                  </p:par>
                  <p:par>
                    <p:cTn id="153" fill="hold">
                      <p:stCondLst>
                        <p:cond delay="indefinite"/>
                      </p:stCondLst>
                      <p:childTnLst>
                        <p:par>
                          <p:cTn id="154" fill="hold">
                            <p:stCondLst>
                              <p:cond delay="0"/>
                            </p:stCondLst>
                            <p:childTnLst>
                              <p:par>
                                <p:cTn id="155" presetID="10" presetClass="entr" presetSubtype="0" fill="hold" grpId="0" nodeType="clickEffect">
                                  <p:stCondLst>
                                    <p:cond delay="0"/>
                                  </p:stCondLst>
                                  <p:childTnLst>
                                    <p:set>
                                      <p:cBhvr>
                                        <p:cTn id="156" dur="1" fill="hold">
                                          <p:stCondLst>
                                            <p:cond delay="0"/>
                                          </p:stCondLst>
                                        </p:cTn>
                                        <p:tgtEl>
                                          <p:spTgt spid="59"/>
                                        </p:tgtEl>
                                        <p:attrNameLst>
                                          <p:attrName>style.visibility</p:attrName>
                                        </p:attrNameLst>
                                      </p:cBhvr>
                                      <p:to>
                                        <p:strVal val="visible"/>
                                      </p:to>
                                    </p:set>
                                    <p:animEffect transition="in" filter="fade">
                                      <p:cBhvr>
                                        <p:cTn id="157" dur="500"/>
                                        <p:tgtEl>
                                          <p:spTgt spid="59"/>
                                        </p:tgtEl>
                                      </p:cBhvr>
                                    </p:animEffect>
                                  </p:childTnLst>
                                </p:cTn>
                              </p:par>
                            </p:childTnLst>
                          </p:cTn>
                        </p:par>
                      </p:childTnLst>
                    </p:cTn>
                  </p:par>
                  <p:par>
                    <p:cTn id="158" fill="hold">
                      <p:stCondLst>
                        <p:cond delay="indefinite"/>
                      </p:stCondLst>
                      <p:childTnLst>
                        <p:par>
                          <p:cTn id="159" fill="hold">
                            <p:stCondLst>
                              <p:cond delay="0"/>
                            </p:stCondLst>
                            <p:childTnLst>
                              <p:par>
                                <p:cTn id="160" presetID="1" presetClass="emph" presetSubtype="2" fill="hold" nodeType="clickEffect">
                                  <p:stCondLst>
                                    <p:cond delay="0"/>
                                  </p:stCondLst>
                                  <p:childTnLst>
                                    <p:animClr clrSpc="rgb" dir="cw">
                                      <p:cBhvr>
                                        <p:cTn id="161" dur="2000" fill="hold"/>
                                        <p:tgtEl>
                                          <p:spTgt spid="6"/>
                                        </p:tgtEl>
                                        <p:attrNameLst>
                                          <p:attrName>fillcolor</p:attrName>
                                        </p:attrNameLst>
                                      </p:cBhvr>
                                      <p:to>
                                        <a:srgbClr val="00CC00"/>
                                      </p:to>
                                    </p:animClr>
                                    <p:set>
                                      <p:cBhvr>
                                        <p:cTn id="162" dur="2000" fill="hold"/>
                                        <p:tgtEl>
                                          <p:spTgt spid="6"/>
                                        </p:tgtEl>
                                        <p:attrNameLst>
                                          <p:attrName>fill.type</p:attrName>
                                        </p:attrNameLst>
                                      </p:cBhvr>
                                      <p:to>
                                        <p:strVal val="solid"/>
                                      </p:to>
                                    </p:set>
                                    <p:set>
                                      <p:cBhvr>
                                        <p:cTn id="163" dur="2000" fill="hold"/>
                                        <p:tgtEl>
                                          <p:spTgt spid="6"/>
                                        </p:tgtEl>
                                        <p:attrNameLst>
                                          <p:attrName>fill.on</p:attrName>
                                        </p:attrNameLst>
                                      </p:cBhvr>
                                      <p:to>
                                        <p:strVal val="true"/>
                                      </p:to>
                                    </p:set>
                                  </p:childTnLst>
                                </p:cTn>
                              </p:par>
                              <p:par>
                                <p:cTn id="164" presetID="1" presetClass="emph" presetSubtype="2" fill="hold" nodeType="withEffect">
                                  <p:stCondLst>
                                    <p:cond delay="0"/>
                                  </p:stCondLst>
                                  <p:childTnLst>
                                    <p:animClr clrSpc="rgb" dir="cw">
                                      <p:cBhvr>
                                        <p:cTn id="165" dur="2000" fill="hold"/>
                                        <p:tgtEl>
                                          <p:spTgt spid="9"/>
                                        </p:tgtEl>
                                        <p:attrNameLst>
                                          <p:attrName>fillcolor</p:attrName>
                                        </p:attrNameLst>
                                      </p:cBhvr>
                                      <p:to>
                                        <a:srgbClr val="00CC00"/>
                                      </p:to>
                                    </p:animClr>
                                    <p:set>
                                      <p:cBhvr>
                                        <p:cTn id="166" dur="2000" fill="hold"/>
                                        <p:tgtEl>
                                          <p:spTgt spid="9"/>
                                        </p:tgtEl>
                                        <p:attrNameLst>
                                          <p:attrName>fill.type</p:attrName>
                                        </p:attrNameLst>
                                      </p:cBhvr>
                                      <p:to>
                                        <p:strVal val="solid"/>
                                      </p:to>
                                    </p:set>
                                    <p:set>
                                      <p:cBhvr>
                                        <p:cTn id="167" dur="2000" fill="hold"/>
                                        <p:tgtEl>
                                          <p:spTgt spid="9"/>
                                        </p:tgtEl>
                                        <p:attrNameLst>
                                          <p:attrName>fill.on</p:attrName>
                                        </p:attrNameLst>
                                      </p:cBhvr>
                                      <p:to>
                                        <p:strVal val="true"/>
                                      </p:to>
                                    </p:set>
                                  </p:childTnLst>
                                </p:cTn>
                              </p:par>
                              <p:par>
                                <p:cTn id="168" presetID="1" presetClass="emph" presetSubtype="2" fill="hold" nodeType="withEffect">
                                  <p:stCondLst>
                                    <p:cond delay="0"/>
                                  </p:stCondLst>
                                  <p:childTnLst>
                                    <p:animClr clrSpc="rgb" dir="cw">
                                      <p:cBhvr>
                                        <p:cTn id="169" dur="2000" fill="hold"/>
                                        <p:tgtEl>
                                          <p:spTgt spid="14"/>
                                        </p:tgtEl>
                                        <p:attrNameLst>
                                          <p:attrName>fillcolor</p:attrName>
                                        </p:attrNameLst>
                                      </p:cBhvr>
                                      <p:to>
                                        <a:srgbClr val="00CC00"/>
                                      </p:to>
                                    </p:animClr>
                                    <p:set>
                                      <p:cBhvr>
                                        <p:cTn id="170" dur="2000" fill="hold"/>
                                        <p:tgtEl>
                                          <p:spTgt spid="14"/>
                                        </p:tgtEl>
                                        <p:attrNameLst>
                                          <p:attrName>fill.type</p:attrName>
                                        </p:attrNameLst>
                                      </p:cBhvr>
                                      <p:to>
                                        <p:strVal val="solid"/>
                                      </p:to>
                                    </p:set>
                                    <p:set>
                                      <p:cBhvr>
                                        <p:cTn id="171" dur="2000" fill="hold"/>
                                        <p:tgtEl>
                                          <p:spTgt spid="14"/>
                                        </p:tgtEl>
                                        <p:attrNameLst>
                                          <p:attrName>fill.on</p:attrName>
                                        </p:attrNameLst>
                                      </p:cBhvr>
                                      <p:to>
                                        <p:strVal val="true"/>
                                      </p:to>
                                    </p:set>
                                  </p:childTnLst>
                                </p:cTn>
                              </p:par>
                              <p:par>
                                <p:cTn id="172" presetID="1" presetClass="emph" presetSubtype="2" fill="hold" nodeType="withEffect">
                                  <p:stCondLst>
                                    <p:cond delay="0"/>
                                  </p:stCondLst>
                                  <p:childTnLst>
                                    <p:animClr clrSpc="rgb" dir="cw">
                                      <p:cBhvr>
                                        <p:cTn id="173" dur="2000" fill="hold"/>
                                        <p:tgtEl>
                                          <p:spTgt spid="19"/>
                                        </p:tgtEl>
                                        <p:attrNameLst>
                                          <p:attrName>fillcolor</p:attrName>
                                        </p:attrNameLst>
                                      </p:cBhvr>
                                      <p:to>
                                        <a:srgbClr val="00CC00"/>
                                      </p:to>
                                    </p:animClr>
                                    <p:set>
                                      <p:cBhvr>
                                        <p:cTn id="174" dur="2000" fill="hold"/>
                                        <p:tgtEl>
                                          <p:spTgt spid="19"/>
                                        </p:tgtEl>
                                        <p:attrNameLst>
                                          <p:attrName>fill.type</p:attrName>
                                        </p:attrNameLst>
                                      </p:cBhvr>
                                      <p:to>
                                        <p:strVal val="solid"/>
                                      </p:to>
                                    </p:set>
                                    <p:set>
                                      <p:cBhvr>
                                        <p:cTn id="175" dur="2000" fill="hold"/>
                                        <p:tgtEl>
                                          <p:spTgt spid="19"/>
                                        </p:tgtEl>
                                        <p:attrNameLst>
                                          <p:attrName>fill.on</p:attrName>
                                        </p:attrNameLst>
                                      </p:cBhvr>
                                      <p:to>
                                        <p:strVal val="true"/>
                                      </p:to>
                                    </p:set>
                                  </p:childTnLst>
                                </p:cTn>
                              </p:par>
                              <p:par>
                                <p:cTn id="176" presetID="1" presetClass="emph" presetSubtype="2" fill="hold" nodeType="withEffect">
                                  <p:stCondLst>
                                    <p:cond delay="0"/>
                                  </p:stCondLst>
                                  <p:childTnLst>
                                    <p:animClr clrSpc="rgb" dir="cw">
                                      <p:cBhvr>
                                        <p:cTn id="177" dur="2000" fill="hold"/>
                                        <p:tgtEl>
                                          <p:spTgt spid="29"/>
                                        </p:tgtEl>
                                        <p:attrNameLst>
                                          <p:attrName>fillcolor</p:attrName>
                                        </p:attrNameLst>
                                      </p:cBhvr>
                                      <p:to>
                                        <a:srgbClr val="00CC00"/>
                                      </p:to>
                                    </p:animClr>
                                    <p:set>
                                      <p:cBhvr>
                                        <p:cTn id="178" dur="2000" fill="hold"/>
                                        <p:tgtEl>
                                          <p:spTgt spid="29"/>
                                        </p:tgtEl>
                                        <p:attrNameLst>
                                          <p:attrName>fill.type</p:attrName>
                                        </p:attrNameLst>
                                      </p:cBhvr>
                                      <p:to>
                                        <p:strVal val="solid"/>
                                      </p:to>
                                    </p:set>
                                    <p:set>
                                      <p:cBhvr>
                                        <p:cTn id="179" dur="2000" fill="hold"/>
                                        <p:tgtEl>
                                          <p:spTgt spid="29"/>
                                        </p:tgtEl>
                                        <p:attrNameLst>
                                          <p:attrName>fill.on</p:attrName>
                                        </p:attrNameLst>
                                      </p:cBhvr>
                                      <p:to>
                                        <p:strVal val="true"/>
                                      </p:to>
                                    </p:set>
                                  </p:childTnLst>
                                </p:cTn>
                              </p:par>
                              <p:par>
                                <p:cTn id="180" presetID="1" presetClass="emph" presetSubtype="2" fill="hold" nodeType="withEffect">
                                  <p:stCondLst>
                                    <p:cond delay="0"/>
                                  </p:stCondLst>
                                  <p:childTnLst>
                                    <p:animClr clrSpc="rgb" dir="cw">
                                      <p:cBhvr>
                                        <p:cTn id="181" dur="2000" fill="hold"/>
                                        <p:tgtEl>
                                          <p:spTgt spid="32"/>
                                        </p:tgtEl>
                                        <p:attrNameLst>
                                          <p:attrName>fillcolor</p:attrName>
                                        </p:attrNameLst>
                                      </p:cBhvr>
                                      <p:to>
                                        <a:srgbClr val="00CC00"/>
                                      </p:to>
                                    </p:animClr>
                                    <p:set>
                                      <p:cBhvr>
                                        <p:cTn id="182" dur="2000" fill="hold"/>
                                        <p:tgtEl>
                                          <p:spTgt spid="32"/>
                                        </p:tgtEl>
                                        <p:attrNameLst>
                                          <p:attrName>fill.type</p:attrName>
                                        </p:attrNameLst>
                                      </p:cBhvr>
                                      <p:to>
                                        <p:strVal val="solid"/>
                                      </p:to>
                                    </p:set>
                                    <p:set>
                                      <p:cBhvr>
                                        <p:cTn id="183" dur="2000" fill="hold"/>
                                        <p:tgtEl>
                                          <p:spTgt spid="32"/>
                                        </p:tgtEl>
                                        <p:attrNameLst>
                                          <p:attrName>fill.on</p:attrName>
                                        </p:attrNameLst>
                                      </p:cBhvr>
                                      <p:to>
                                        <p:strVal val="true"/>
                                      </p:to>
                                    </p:set>
                                  </p:childTnLst>
                                </p:cTn>
                              </p:par>
                              <p:par>
                                <p:cTn id="184" presetID="1" presetClass="emph" presetSubtype="2" fill="hold" nodeType="withEffect">
                                  <p:stCondLst>
                                    <p:cond delay="0"/>
                                  </p:stCondLst>
                                  <p:childTnLst>
                                    <p:animClr clrSpc="rgb" dir="cw">
                                      <p:cBhvr>
                                        <p:cTn id="185" dur="2000" fill="hold"/>
                                        <p:tgtEl>
                                          <p:spTgt spid="35"/>
                                        </p:tgtEl>
                                        <p:attrNameLst>
                                          <p:attrName>fillcolor</p:attrName>
                                        </p:attrNameLst>
                                      </p:cBhvr>
                                      <p:to>
                                        <a:srgbClr val="00CC00"/>
                                      </p:to>
                                    </p:animClr>
                                    <p:set>
                                      <p:cBhvr>
                                        <p:cTn id="186" dur="2000" fill="hold"/>
                                        <p:tgtEl>
                                          <p:spTgt spid="35"/>
                                        </p:tgtEl>
                                        <p:attrNameLst>
                                          <p:attrName>fill.type</p:attrName>
                                        </p:attrNameLst>
                                      </p:cBhvr>
                                      <p:to>
                                        <p:strVal val="solid"/>
                                      </p:to>
                                    </p:set>
                                    <p:set>
                                      <p:cBhvr>
                                        <p:cTn id="187" dur="2000" fill="hold"/>
                                        <p:tgtEl>
                                          <p:spTgt spid="35"/>
                                        </p:tgtEl>
                                        <p:attrNameLst>
                                          <p:attrName>fill.on</p:attrName>
                                        </p:attrNameLst>
                                      </p:cBhvr>
                                      <p:to>
                                        <p:strVal val="true"/>
                                      </p:to>
                                    </p:set>
                                  </p:childTnLst>
                                </p:cTn>
                              </p:par>
                              <p:par>
                                <p:cTn id="188" presetID="1" presetClass="emph" presetSubtype="2" fill="hold" nodeType="withEffect">
                                  <p:stCondLst>
                                    <p:cond delay="0"/>
                                  </p:stCondLst>
                                  <p:childTnLst>
                                    <p:animClr clrSpc="rgb" dir="cw">
                                      <p:cBhvr>
                                        <p:cTn id="189" dur="2000" fill="hold"/>
                                        <p:tgtEl>
                                          <p:spTgt spid="43"/>
                                        </p:tgtEl>
                                        <p:attrNameLst>
                                          <p:attrName>fillcolor</p:attrName>
                                        </p:attrNameLst>
                                      </p:cBhvr>
                                      <p:to>
                                        <a:srgbClr val="00CC00"/>
                                      </p:to>
                                    </p:animClr>
                                    <p:set>
                                      <p:cBhvr>
                                        <p:cTn id="190" dur="2000" fill="hold"/>
                                        <p:tgtEl>
                                          <p:spTgt spid="43"/>
                                        </p:tgtEl>
                                        <p:attrNameLst>
                                          <p:attrName>fill.type</p:attrName>
                                        </p:attrNameLst>
                                      </p:cBhvr>
                                      <p:to>
                                        <p:strVal val="solid"/>
                                      </p:to>
                                    </p:set>
                                    <p:set>
                                      <p:cBhvr>
                                        <p:cTn id="191" dur="2000" fill="hold"/>
                                        <p:tgtEl>
                                          <p:spTgt spid="43"/>
                                        </p:tgtEl>
                                        <p:attrNameLst>
                                          <p:attrName>fill.on</p:attrName>
                                        </p:attrNameLst>
                                      </p:cBhvr>
                                      <p:to>
                                        <p:strVal val="true"/>
                                      </p:to>
                                    </p:set>
                                  </p:childTnLst>
                                </p:cTn>
                              </p:par>
                              <p:par>
                                <p:cTn id="192" presetID="1" presetClass="emph" presetSubtype="2" fill="hold" nodeType="withEffect">
                                  <p:stCondLst>
                                    <p:cond delay="0"/>
                                  </p:stCondLst>
                                  <p:childTnLst>
                                    <p:animClr clrSpc="rgb" dir="cw">
                                      <p:cBhvr>
                                        <p:cTn id="193" dur="2000" fill="hold"/>
                                        <p:tgtEl>
                                          <p:spTgt spid="46"/>
                                        </p:tgtEl>
                                        <p:attrNameLst>
                                          <p:attrName>fillcolor</p:attrName>
                                        </p:attrNameLst>
                                      </p:cBhvr>
                                      <p:to>
                                        <a:srgbClr val="00CC00"/>
                                      </p:to>
                                    </p:animClr>
                                    <p:set>
                                      <p:cBhvr>
                                        <p:cTn id="194" dur="2000" fill="hold"/>
                                        <p:tgtEl>
                                          <p:spTgt spid="46"/>
                                        </p:tgtEl>
                                        <p:attrNameLst>
                                          <p:attrName>fill.type</p:attrName>
                                        </p:attrNameLst>
                                      </p:cBhvr>
                                      <p:to>
                                        <p:strVal val="solid"/>
                                      </p:to>
                                    </p:set>
                                    <p:set>
                                      <p:cBhvr>
                                        <p:cTn id="195" dur="2000" fill="hold"/>
                                        <p:tgtEl>
                                          <p:spTgt spid="46"/>
                                        </p:tgtEl>
                                        <p:attrNameLst>
                                          <p:attrName>fill.on</p:attrName>
                                        </p:attrNameLst>
                                      </p:cBhvr>
                                      <p:to>
                                        <p:strVal val="true"/>
                                      </p:to>
                                    </p:set>
                                  </p:childTnLst>
                                </p:cTn>
                              </p:par>
                              <p:par>
                                <p:cTn id="196" presetID="1" presetClass="emph" presetSubtype="2" fill="hold" nodeType="withEffect">
                                  <p:stCondLst>
                                    <p:cond delay="0"/>
                                  </p:stCondLst>
                                  <p:childTnLst>
                                    <p:animClr clrSpc="rgb" dir="cw">
                                      <p:cBhvr>
                                        <p:cTn id="197" dur="2000" fill="hold"/>
                                        <p:tgtEl>
                                          <p:spTgt spid="49"/>
                                        </p:tgtEl>
                                        <p:attrNameLst>
                                          <p:attrName>fillcolor</p:attrName>
                                        </p:attrNameLst>
                                      </p:cBhvr>
                                      <p:to>
                                        <a:srgbClr val="00CC00"/>
                                      </p:to>
                                    </p:animClr>
                                    <p:set>
                                      <p:cBhvr>
                                        <p:cTn id="198" dur="2000" fill="hold"/>
                                        <p:tgtEl>
                                          <p:spTgt spid="49"/>
                                        </p:tgtEl>
                                        <p:attrNameLst>
                                          <p:attrName>fill.type</p:attrName>
                                        </p:attrNameLst>
                                      </p:cBhvr>
                                      <p:to>
                                        <p:strVal val="solid"/>
                                      </p:to>
                                    </p:set>
                                    <p:set>
                                      <p:cBhvr>
                                        <p:cTn id="199" dur="2000" fill="hold"/>
                                        <p:tgtEl>
                                          <p:spTgt spid="49"/>
                                        </p:tgtEl>
                                        <p:attrNameLst>
                                          <p:attrName>fill.on</p:attrName>
                                        </p:attrNameLst>
                                      </p:cBhvr>
                                      <p:to>
                                        <p:strVal val="true"/>
                                      </p:to>
                                    </p:set>
                                  </p:childTnLst>
                                </p:cTn>
                              </p:par>
                            </p:childTnLst>
                          </p:cTn>
                        </p:par>
                      </p:childTnLst>
                    </p:cTn>
                  </p:par>
                  <p:par>
                    <p:cTn id="200" fill="hold">
                      <p:stCondLst>
                        <p:cond delay="indefinite"/>
                      </p:stCondLst>
                      <p:childTnLst>
                        <p:par>
                          <p:cTn id="201" fill="hold">
                            <p:stCondLst>
                              <p:cond delay="0"/>
                            </p:stCondLst>
                            <p:childTnLst>
                              <p:par>
                                <p:cTn id="202" presetID="10" presetClass="entr" presetSubtype="0" fill="hold" grpId="0" nodeType="clickEffect">
                                  <p:stCondLst>
                                    <p:cond delay="0"/>
                                  </p:stCondLst>
                                  <p:childTnLst>
                                    <p:set>
                                      <p:cBhvr>
                                        <p:cTn id="203" dur="1" fill="hold">
                                          <p:stCondLst>
                                            <p:cond delay="0"/>
                                          </p:stCondLst>
                                        </p:cTn>
                                        <p:tgtEl>
                                          <p:spTgt spid="52"/>
                                        </p:tgtEl>
                                        <p:attrNameLst>
                                          <p:attrName>style.visibility</p:attrName>
                                        </p:attrNameLst>
                                      </p:cBhvr>
                                      <p:to>
                                        <p:strVal val="visible"/>
                                      </p:to>
                                    </p:set>
                                    <p:animEffect transition="in" filter="fade">
                                      <p:cBhvr>
                                        <p:cTn id="204" dur="500"/>
                                        <p:tgtEl>
                                          <p:spTgt spid="52"/>
                                        </p:tgtEl>
                                      </p:cBhvr>
                                    </p:animEffect>
                                  </p:childTnLst>
                                </p:cTn>
                              </p:par>
                              <p:par>
                                <p:cTn id="205" presetID="10" presetClass="entr" presetSubtype="0" fill="hold" grpId="0" nodeType="withEffect">
                                  <p:stCondLst>
                                    <p:cond delay="0"/>
                                  </p:stCondLst>
                                  <p:childTnLst>
                                    <p:set>
                                      <p:cBhvr>
                                        <p:cTn id="206" dur="1" fill="hold">
                                          <p:stCondLst>
                                            <p:cond delay="0"/>
                                          </p:stCondLst>
                                        </p:cTn>
                                        <p:tgtEl>
                                          <p:spTgt spid="53"/>
                                        </p:tgtEl>
                                        <p:attrNameLst>
                                          <p:attrName>style.visibility</p:attrName>
                                        </p:attrNameLst>
                                      </p:cBhvr>
                                      <p:to>
                                        <p:strVal val="visible"/>
                                      </p:to>
                                    </p:set>
                                    <p:animEffect transition="in" filter="fade">
                                      <p:cBhvr>
                                        <p:cTn id="207" dur="500"/>
                                        <p:tgtEl>
                                          <p:spTgt spid="53"/>
                                        </p:tgtEl>
                                      </p:cBhvr>
                                    </p:animEffect>
                                  </p:childTnLst>
                                </p:cTn>
                              </p:par>
                              <p:par>
                                <p:cTn id="208" presetID="10" presetClass="entr" presetSubtype="0" fill="hold" grpId="0" nodeType="withEffect">
                                  <p:stCondLst>
                                    <p:cond delay="0"/>
                                  </p:stCondLst>
                                  <p:childTnLst>
                                    <p:set>
                                      <p:cBhvr>
                                        <p:cTn id="209" dur="1" fill="hold">
                                          <p:stCondLst>
                                            <p:cond delay="0"/>
                                          </p:stCondLst>
                                        </p:cTn>
                                        <p:tgtEl>
                                          <p:spTgt spid="54"/>
                                        </p:tgtEl>
                                        <p:attrNameLst>
                                          <p:attrName>style.visibility</p:attrName>
                                        </p:attrNameLst>
                                      </p:cBhvr>
                                      <p:to>
                                        <p:strVal val="visible"/>
                                      </p:to>
                                    </p:set>
                                    <p:animEffect transition="in" filter="fade">
                                      <p:cBhvr>
                                        <p:cTn id="210" dur="500"/>
                                        <p:tgtEl>
                                          <p:spTgt spid="54"/>
                                        </p:tgtEl>
                                      </p:cBhvr>
                                    </p:animEffect>
                                  </p:childTnLst>
                                </p:cTn>
                              </p:par>
                              <p:par>
                                <p:cTn id="211" presetID="10" presetClass="entr" presetSubtype="0" fill="hold" grpId="0" nodeType="withEffect">
                                  <p:stCondLst>
                                    <p:cond delay="0"/>
                                  </p:stCondLst>
                                  <p:childTnLst>
                                    <p:set>
                                      <p:cBhvr>
                                        <p:cTn id="212" dur="1" fill="hold">
                                          <p:stCondLst>
                                            <p:cond delay="0"/>
                                          </p:stCondLst>
                                        </p:cTn>
                                        <p:tgtEl>
                                          <p:spTgt spid="55"/>
                                        </p:tgtEl>
                                        <p:attrNameLst>
                                          <p:attrName>style.visibility</p:attrName>
                                        </p:attrNameLst>
                                      </p:cBhvr>
                                      <p:to>
                                        <p:strVal val="visible"/>
                                      </p:to>
                                    </p:set>
                                    <p:animEffect transition="in" filter="fade">
                                      <p:cBhvr>
                                        <p:cTn id="213" dur="500"/>
                                        <p:tgtEl>
                                          <p:spTgt spid="55"/>
                                        </p:tgtEl>
                                      </p:cBhvr>
                                    </p:animEffect>
                                  </p:childTnLst>
                                </p:cTn>
                              </p:par>
                              <p:par>
                                <p:cTn id="214" presetID="10" presetClass="entr" presetSubtype="0" fill="hold" grpId="0" nodeType="withEffect">
                                  <p:stCondLst>
                                    <p:cond delay="0"/>
                                  </p:stCondLst>
                                  <p:childTnLst>
                                    <p:set>
                                      <p:cBhvr>
                                        <p:cTn id="215" dur="1" fill="hold">
                                          <p:stCondLst>
                                            <p:cond delay="0"/>
                                          </p:stCondLst>
                                        </p:cTn>
                                        <p:tgtEl>
                                          <p:spTgt spid="56"/>
                                        </p:tgtEl>
                                        <p:attrNameLst>
                                          <p:attrName>style.visibility</p:attrName>
                                        </p:attrNameLst>
                                      </p:cBhvr>
                                      <p:to>
                                        <p:strVal val="visible"/>
                                      </p:to>
                                    </p:set>
                                    <p:animEffect transition="in" filter="fade">
                                      <p:cBhvr>
                                        <p:cTn id="216" dur="500"/>
                                        <p:tgtEl>
                                          <p:spTgt spid="56"/>
                                        </p:tgtEl>
                                      </p:cBhvr>
                                    </p:animEffect>
                                  </p:childTnLst>
                                </p:cTn>
                              </p:par>
                              <p:par>
                                <p:cTn id="217" presetID="10" presetClass="entr" presetSubtype="0" fill="hold" grpId="0" nodeType="withEffect">
                                  <p:stCondLst>
                                    <p:cond delay="0"/>
                                  </p:stCondLst>
                                  <p:childTnLst>
                                    <p:set>
                                      <p:cBhvr>
                                        <p:cTn id="218" dur="1" fill="hold">
                                          <p:stCondLst>
                                            <p:cond delay="0"/>
                                          </p:stCondLst>
                                        </p:cTn>
                                        <p:tgtEl>
                                          <p:spTgt spid="57"/>
                                        </p:tgtEl>
                                        <p:attrNameLst>
                                          <p:attrName>style.visibility</p:attrName>
                                        </p:attrNameLst>
                                      </p:cBhvr>
                                      <p:to>
                                        <p:strVal val="visible"/>
                                      </p:to>
                                    </p:set>
                                    <p:animEffect transition="in" filter="fade">
                                      <p:cBhvr>
                                        <p:cTn id="219" dur="500"/>
                                        <p:tgtEl>
                                          <p:spTgt spid="57"/>
                                        </p:tgtEl>
                                      </p:cBhvr>
                                    </p:animEffect>
                                  </p:childTnLst>
                                </p:cTn>
                              </p:par>
                            </p:childTnLst>
                          </p:cTn>
                        </p:par>
                      </p:childTnLst>
                    </p:cTn>
                  </p:par>
                  <p:par>
                    <p:cTn id="220" fill="hold">
                      <p:stCondLst>
                        <p:cond delay="indefinite"/>
                      </p:stCondLst>
                      <p:childTnLst>
                        <p:par>
                          <p:cTn id="221" fill="hold">
                            <p:stCondLst>
                              <p:cond delay="0"/>
                            </p:stCondLst>
                            <p:childTnLst>
                              <p:par>
                                <p:cTn id="222" presetID="1" presetClass="emph" presetSubtype="2" fill="hold" nodeType="clickEffect">
                                  <p:stCondLst>
                                    <p:cond delay="0"/>
                                  </p:stCondLst>
                                  <p:childTnLst>
                                    <p:animClr clrSpc="rgb" dir="cw">
                                      <p:cBhvr>
                                        <p:cTn id="223" dur="2000" fill="hold"/>
                                        <p:tgtEl>
                                          <p:spTgt spid="7"/>
                                        </p:tgtEl>
                                        <p:attrNameLst>
                                          <p:attrName>fillcolor</p:attrName>
                                        </p:attrNameLst>
                                      </p:cBhvr>
                                      <p:to>
                                        <a:srgbClr val="FF3300"/>
                                      </p:to>
                                    </p:animClr>
                                    <p:set>
                                      <p:cBhvr>
                                        <p:cTn id="224" dur="2000" fill="hold"/>
                                        <p:tgtEl>
                                          <p:spTgt spid="7"/>
                                        </p:tgtEl>
                                        <p:attrNameLst>
                                          <p:attrName>fill.type</p:attrName>
                                        </p:attrNameLst>
                                      </p:cBhvr>
                                      <p:to>
                                        <p:strVal val="solid"/>
                                      </p:to>
                                    </p:set>
                                    <p:set>
                                      <p:cBhvr>
                                        <p:cTn id="225" dur="2000" fill="hold"/>
                                        <p:tgtEl>
                                          <p:spTgt spid="7"/>
                                        </p:tgtEl>
                                        <p:attrNameLst>
                                          <p:attrName>fill.on</p:attrName>
                                        </p:attrNameLst>
                                      </p:cBhvr>
                                      <p:to>
                                        <p:strVal val="true"/>
                                      </p:to>
                                    </p:set>
                                  </p:childTnLst>
                                </p:cTn>
                              </p:par>
                              <p:par>
                                <p:cTn id="226" presetID="1" presetClass="emph" presetSubtype="2" fill="hold" nodeType="withEffect">
                                  <p:stCondLst>
                                    <p:cond delay="0"/>
                                  </p:stCondLst>
                                  <p:childTnLst>
                                    <p:animClr clrSpc="rgb" dir="cw">
                                      <p:cBhvr>
                                        <p:cTn id="227" dur="2000" fill="hold"/>
                                        <p:tgtEl>
                                          <p:spTgt spid="10"/>
                                        </p:tgtEl>
                                        <p:attrNameLst>
                                          <p:attrName>fillcolor</p:attrName>
                                        </p:attrNameLst>
                                      </p:cBhvr>
                                      <p:to>
                                        <a:srgbClr val="FF3300"/>
                                      </p:to>
                                    </p:animClr>
                                    <p:set>
                                      <p:cBhvr>
                                        <p:cTn id="228" dur="2000" fill="hold"/>
                                        <p:tgtEl>
                                          <p:spTgt spid="10"/>
                                        </p:tgtEl>
                                        <p:attrNameLst>
                                          <p:attrName>fill.type</p:attrName>
                                        </p:attrNameLst>
                                      </p:cBhvr>
                                      <p:to>
                                        <p:strVal val="solid"/>
                                      </p:to>
                                    </p:set>
                                    <p:set>
                                      <p:cBhvr>
                                        <p:cTn id="229" dur="2000" fill="hold"/>
                                        <p:tgtEl>
                                          <p:spTgt spid="10"/>
                                        </p:tgtEl>
                                        <p:attrNameLst>
                                          <p:attrName>fill.on</p:attrName>
                                        </p:attrNameLst>
                                      </p:cBhvr>
                                      <p:to>
                                        <p:strVal val="true"/>
                                      </p:to>
                                    </p:set>
                                  </p:childTnLst>
                                </p:cTn>
                              </p:par>
                              <p:par>
                                <p:cTn id="230" presetID="1" presetClass="emph" presetSubtype="2" fill="hold" nodeType="withEffect">
                                  <p:stCondLst>
                                    <p:cond delay="0"/>
                                  </p:stCondLst>
                                  <p:childTnLst>
                                    <p:animClr clrSpc="rgb" dir="cw">
                                      <p:cBhvr>
                                        <p:cTn id="231" dur="2000" fill="hold"/>
                                        <p:tgtEl>
                                          <p:spTgt spid="15"/>
                                        </p:tgtEl>
                                        <p:attrNameLst>
                                          <p:attrName>fillcolor</p:attrName>
                                        </p:attrNameLst>
                                      </p:cBhvr>
                                      <p:to>
                                        <a:srgbClr val="FF3300"/>
                                      </p:to>
                                    </p:animClr>
                                    <p:set>
                                      <p:cBhvr>
                                        <p:cTn id="232" dur="2000" fill="hold"/>
                                        <p:tgtEl>
                                          <p:spTgt spid="15"/>
                                        </p:tgtEl>
                                        <p:attrNameLst>
                                          <p:attrName>fill.type</p:attrName>
                                        </p:attrNameLst>
                                      </p:cBhvr>
                                      <p:to>
                                        <p:strVal val="solid"/>
                                      </p:to>
                                    </p:set>
                                    <p:set>
                                      <p:cBhvr>
                                        <p:cTn id="233" dur="2000" fill="hold"/>
                                        <p:tgtEl>
                                          <p:spTgt spid="15"/>
                                        </p:tgtEl>
                                        <p:attrNameLst>
                                          <p:attrName>fill.on</p:attrName>
                                        </p:attrNameLst>
                                      </p:cBhvr>
                                      <p:to>
                                        <p:strVal val="true"/>
                                      </p:to>
                                    </p:set>
                                  </p:childTnLst>
                                </p:cTn>
                              </p:par>
                              <p:par>
                                <p:cTn id="234" presetID="1" presetClass="emph" presetSubtype="2" fill="hold" nodeType="withEffect">
                                  <p:stCondLst>
                                    <p:cond delay="0"/>
                                  </p:stCondLst>
                                  <p:childTnLst>
                                    <p:animClr clrSpc="rgb" dir="cw">
                                      <p:cBhvr>
                                        <p:cTn id="235" dur="2000" fill="hold"/>
                                        <p:tgtEl>
                                          <p:spTgt spid="16"/>
                                        </p:tgtEl>
                                        <p:attrNameLst>
                                          <p:attrName>fillcolor</p:attrName>
                                        </p:attrNameLst>
                                      </p:cBhvr>
                                      <p:to>
                                        <a:srgbClr val="FF3300"/>
                                      </p:to>
                                    </p:animClr>
                                    <p:set>
                                      <p:cBhvr>
                                        <p:cTn id="236" dur="2000" fill="hold"/>
                                        <p:tgtEl>
                                          <p:spTgt spid="16"/>
                                        </p:tgtEl>
                                        <p:attrNameLst>
                                          <p:attrName>fill.type</p:attrName>
                                        </p:attrNameLst>
                                      </p:cBhvr>
                                      <p:to>
                                        <p:strVal val="solid"/>
                                      </p:to>
                                    </p:set>
                                    <p:set>
                                      <p:cBhvr>
                                        <p:cTn id="237" dur="2000" fill="hold"/>
                                        <p:tgtEl>
                                          <p:spTgt spid="16"/>
                                        </p:tgtEl>
                                        <p:attrNameLst>
                                          <p:attrName>fill.on</p:attrName>
                                        </p:attrNameLst>
                                      </p:cBhvr>
                                      <p:to>
                                        <p:strVal val="true"/>
                                      </p:to>
                                    </p:set>
                                  </p:childTnLst>
                                </p:cTn>
                              </p:par>
                              <p:par>
                                <p:cTn id="238" presetID="1" presetClass="emph" presetSubtype="2" fill="hold" nodeType="withEffect">
                                  <p:stCondLst>
                                    <p:cond delay="0"/>
                                  </p:stCondLst>
                                  <p:childTnLst>
                                    <p:animClr clrSpc="rgb" dir="cw">
                                      <p:cBhvr>
                                        <p:cTn id="239" dur="2000" fill="hold"/>
                                        <p:tgtEl>
                                          <p:spTgt spid="18"/>
                                        </p:tgtEl>
                                        <p:attrNameLst>
                                          <p:attrName>fillcolor</p:attrName>
                                        </p:attrNameLst>
                                      </p:cBhvr>
                                      <p:to>
                                        <a:srgbClr val="FF3300"/>
                                      </p:to>
                                    </p:animClr>
                                    <p:set>
                                      <p:cBhvr>
                                        <p:cTn id="240" dur="2000" fill="hold"/>
                                        <p:tgtEl>
                                          <p:spTgt spid="18"/>
                                        </p:tgtEl>
                                        <p:attrNameLst>
                                          <p:attrName>fill.type</p:attrName>
                                        </p:attrNameLst>
                                      </p:cBhvr>
                                      <p:to>
                                        <p:strVal val="solid"/>
                                      </p:to>
                                    </p:set>
                                    <p:set>
                                      <p:cBhvr>
                                        <p:cTn id="241" dur="2000" fill="hold"/>
                                        <p:tgtEl>
                                          <p:spTgt spid="18"/>
                                        </p:tgtEl>
                                        <p:attrNameLst>
                                          <p:attrName>fill.on</p:attrName>
                                        </p:attrNameLst>
                                      </p:cBhvr>
                                      <p:to>
                                        <p:strVal val="true"/>
                                      </p:to>
                                    </p:set>
                                  </p:childTnLst>
                                </p:cTn>
                              </p:par>
                              <p:par>
                                <p:cTn id="242" presetID="1" presetClass="emph" presetSubtype="2" fill="hold" nodeType="withEffect">
                                  <p:stCondLst>
                                    <p:cond delay="0"/>
                                  </p:stCondLst>
                                  <p:childTnLst>
                                    <p:animClr clrSpc="rgb" dir="cw">
                                      <p:cBhvr>
                                        <p:cTn id="243" dur="2000" fill="hold"/>
                                        <p:tgtEl>
                                          <p:spTgt spid="21"/>
                                        </p:tgtEl>
                                        <p:attrNameLst>
                                          <p:attrName>fillcolor</p:attrName>
                                        </p:attrNameLst>
                                      </p:cBhvr>
                                      <p:to>
                                        <a:srgbClr val="FF3300"/>
                                      </p:to>
                                    </p:animClr>
                                    <p:set>
                                      <p:cBhvr>
                                        <p:cTn id="244" dur="2000" fill="hold"/>
                                        <p:tgtEl>
                                          <p:spTgt spid="21"/>
                                        </p:tgtEl>
                                        <p:attrNameLst>
                                          <p:attrName>fill.type</p:attrName>
                                        </p:attrNameLst>
                                      </p:cBhvr>
                                      <p:to>
                                        <p:strVal val="solid"/>
                                      </p:to>
                                    </p:set>
                                    <p:set>
                                      <p:cBhvr>
                                        <p:cTn id="245" dur="2000" fill="hold"/>
                                        <p:tgtEl>
                                          <p:spTgt spid="21"/>
                                        </p:tgtEl>
                                        <p:attrNameLst>
                                          <p:attrName>fill.on</p:attrName>
                                        </p:attrNameLst>
                                      </p:cBhvr>
                                      <p:to>
                                        <p:strVal val="true"/>
                                      </p:to>
                                    </p:set>
                                  </p:childTnLst>
                                </p:cTn>
                              </p:par>
                              <p:par>
                                <p:cTn id="246" presetID="1" presetClass="emph" presetSubtype="2" fill="hold" nodeType="withEffect">
                                  <p:stCondLst>
                                    <p:cond delay="0"/>
                                  </p:stCondLst>
                                  <p:childTnLst>
                                    <p:animClr clrSpc="rgb" dir="cw">
                                      <p:cBhvr>
                                        <p:cTn id="247" dur="2000" fill="hold"/>
                                        <p:tgtEl>
                                          <p:spTgt spid="30"/>
                                        </p:tgtEl>
                                        <p:attrNameLst>
                                          <p:attrName>fillcolor</p:attrName>
                                        </p:attrNameLst>
                                      </p:cBhvr>
                                      <p:to>
                                        <a:srgbClr val="FF3300"/>
                                      </p:to>
                                    </p:animClr>
                                    <p:set>
                                      <p:cBhvr>
                                        <p:cTn id="248" dur="2000" fill="hold"/>
                                        <p:tgtEl>
                                          <p:spTgt spid="30"/>
                                        </p:tgtEl>
                                        <p:attrNameLst>
                                          <p:attrName>fill.type</p:attrName>
                                        </p:attrNameLst>
                                      </p:cBhvr>
                                      <p:to>
                                        <p:strVal val="solid"/>
                                      </p:to>
                                    </p:set>
                                    <p:set>
                                      <p:cBhvr>
                                        <p:cTn id="249" dur="2000" fill="hold"/>
                                        <p:tgtEl>
                                          <p:spTgt spid="30"/>
                                        </p:tgtEl>
                                        <p:attrNameLst>
                                          <p:attrName>fill.on</p:attrName>
                                        </p:attrNameLst>
                                      </p:cBhvr>
                                      <p:to>
                                        <p:strVal val="true"/>
                                      </p:to>
                                    </p:set>
                                  </p:childTnLst>
                                </p:cTn>
                              </p:par>
                              <p:par>
                                <p:cTn id="250" presetID="1" presetClass="emph" presetSubtype="2" fill="hold" nodeType="withEffect">
                                  <p:stCondLst>
                                    <p:cond delay="0"/>
                                  </p:stCondLst>
                                  <p:childTnLst>
                                    <p:animClr clrSpc="rgb" dir="cw">
                                      <p:cBhvr>
                                        <p:cTn id="251" dur="2000" fill="hold"/>
                                        <p:tgtEl>
                                          <p:spTgt spid="33"/>
                                        </p:tgtEl>
                                        <p:attrNameLst>
                                          <p:attrName>fillcolor</p:attrName>
                                        </p:attrNameLst>
                                      </p:cBhvr>
                                      <p:to>
                                        <a:srgbClr val="FF3300"/>
                                      </p:to>
                                    </p:animClr>
                                    <p:set>
                                      <p:cBhvr>
                                        <p:cTn id="252" dur="2000" fill="hold"/>
                                        <p:tgtEl>
                                          <p:spTgt spid="33"/>
                                        </p:tgtEl>
                                        <p:attrNameLst>
                                          <p:attrName>fill.type</p:attrName>
                                        </p:attrNameLst>
                                      </p:cBhvr>
                                      <p:to>
                                        <p:strVal val="solid"/>
                                      </p:to>
                                    </p:set>
                                    <p:set>
                                      <p:cBhvr>
                                        <p:cTn id="253" dur="2000" fill="hold"/>
                                        <p:tgtEl>
                                          <p:spTgt spid="33"/>
                                        </p:tgtEl>
                                        <p:attrNameLst>
                                          <p:attrName>fill.on</p:attrName>
                                        </p:attrNameLst>
                                      </p:cBhvr>
                                      <p:to>
                                        <p:strVal val="true"/>
                                      </p:to>
                                    </p:set>
                                  </p:childTnLst>
                                </p:cTn>
                              </p:par>
                              <p:par>
                                <p:cTn id="254" presetID="1" presetClass="emph" presetSubtype="2" fill="hold" nodeType="withEffect">
                                  <p:stCondLst>
                                    <p:cond delay="0"/>
                                  </p:stCondLst>
                                  <p:childTnLst>
                                    <p:animClr clrSpc="rgb" dir="cw">
                                      <p:cBhvr>
                                        <p:cTn id="255" dur="2000" fill="hold"/>
                                        <p:tgtEl>
                                          <p:spTgt spid="44"/>
                                        </p:tgtEl>
                                        <p:attrNameLst>
                                          <p:attrName>fillcolor</p:attrName>
                                        </p:attrNameLst>
                                      </p:cBhvr>
                                      <p:to>
                                        <a:srgbClr val="FF3300"/>
                                      </p:to>
                                    </p:animClr>
                                    <p:set>
                                      <p:cBhvr>
                                        <p:cTn id="256" dur="2000" fill="hold"/>
                                        <p:tgtEl>
                                          <p:spTgt spid="44"/>
                                        </p:tgtEl>
                                        <p:attrNameLst>
                                          <p:attrName>fill.type</p:attrName>
                                        </p:attrNameLst>
                                      </p:cBhvr>
                                      <p:to>
                                        <p:strVal val="solid"/>
                                      </p:to>
                                    </p:set>
                                    <p:set>
                                      <p:cBhvr>
                                        <p:cTn id="257" dur="2000" fill="hold"/>
                                        <p:tgtEl>
                                          <p:spTgt spid="44"/>
                                        </p:tgtEl>
                                        <p:attrNameLst>
                                          <p:attrName>fill.on</p:attrName>
                                        </p:attrNameLst>
                                      </p:cBhvr>
                                      <p:to>
                                        <p:strVal val="true"/>
                                      </p:to>
                                    </p:set>
                                  </p:childTnLst>
                                </p:cTn>
                              </p:par>
                              <p:par>
                                <p:cTn id="258" presetID="1" presetClass="emph" presetSubtype="2" fill="hold" nodeType="withEffect">
                                  <p:stCondLst>
                                    <p:cond delay="0"/>
                                  </p:stCondLst>
                                  <p:childTnLst>
                                    <p:animClr clrSpc="rgb" dir="cw">
                                      <p:cBhvr>
                                        <p:cTn id="259" dur="2000" fill="hold"/>
                                        <p:tgtEl>
                                          <p:spTgt spid="47"/>
                                        </p:tgtEl>
                                        <p:attrNameLst>
                                          <p:attrName>fillcolor</p:attrName>
                                        </p:attrNameLst>
                                      </p:cBhvr>
                                      <p:to>
                                        <a:srgbClr val="FF3300"/>
                                      </p:to>
                                    </p:animClr>
                                    <p:set>
                                      <p:cBhvr>
                                        <p:cTn id="260" dur="2000" fill="hold"/>
                                        <p:tgtEl>
                                          <p:spTgt spid="47"/>
                                        </p:tgtEl>
                                        <p:attrNameLst>
                                          <p:attrName>fill.type</p:attrName>
                                        </p:attrNameLst>
                                      </p:cBhvr>
                                      <p:to>
                                        <p:strVal val="solid"/>
                                      </p:to>
                                    </p:set>
                                    <p:set>
                                      <p:cBhvr>
                                        <p:cTn id="261" dur="2000" fill="hold"/>
                                        <p:tgtEl>
                                          <p:spTgt spid="47"/>
                                        </p:tgtEl>
                                        <p:attrNameLst>
                                          <p:attrName>fill.on</p:attrName>
                                        </p:attrNameLst>
                                      </p:cBhvr>
                                      <p:to>
                                        <p:strVal val="true"/>
                                      </p:to>
                                    </p:set>
                                  </p:childTnLst>
                                </p:cTn>
                              </p:par>
                              <p:par>
                                <p:cTn id="262" presetID="1" presetClass="emph" presetSubtype="2" fill="hold" nodeType="withEffect">
                                  <p:stCondLst>
                                    <p:cond delay="0"/>
                                  </p:stCondLst>
                                  <p:childTnLst>
                                    <p:animClr clrSpc="rgb" dir="cw">
                                      <p:cBhvr>
                                        <p:cTn id="263" dur="2000" fill="hold"/>
                                        <p:tgtEl>
                                          <p:spTgt spid="52"/>
                                        </p:tgtEl>
                                        <p:attrNameLst>
                                          <p:attrName>fillcolor</p:attrName>
                                        </p:attrNameLst>
                                      </p:cBhvr>
                                      <p:to>
                                        <a:srgbClr val="FF3300"/>
                                      </p:to>
                                    </p:animClr>
                                    <p:set>
                                      <p:cBhvr>
                                        <p:cTn id="264" dur="2000" fill="hold"/>
                                        <p:tgtEl>
                                          <p:spTgt spid="52"/>
                                        </p:tgtEl>
                                        <p:attrNameLst>
                                          <p:attrName>fill.type</p:attrName>
                                        </p:attrNameLst>
                                      </p:cBhvr>
                                      <p:to>
                                        <p:strVal val="solid"/>
                                      </p:to>
                                    </p:set>
                                    <p:set>
                                      <p:cBhvr>
                                        <p:cTn id="265" dur="2000" fill="hold"/>
                                        <p:tgtEl>
                                          <p:spTgt spid="52"/>
                                        </p:tgtEl>
                                        <p:attrNameLst>
                                          <p:attrName>fill.on</p:attrName>
                                        </p:attrNameLst>
                                      </p:cBhvr>
                                      <p:to>
                                        <p:strVal val="true"/>
                                      </p:to>
                                    </p:set>
                                  </p:childTnLst>
                                </p:cTn>
                              </p:par>
                              <p:par>
                                <p:cTn id="266" presetID="1" presetClass="emph" presetSubtype="2" fill="hold" nodeType="withEffect">
                                  <p:stCondLst>
                                    <p:cond delay="0"/>
                                  </p:stCondLst>
                                  <p:childTnLst>
                                    <p:animClr clrSpc="rgb" dir="cw">
                                      <p:cBhvr>
                                        <p:cTn id="267" dur="2000" fill="hold"/>
                                        <p:tgtEl>
                                          <p:spTgt spid="53"/>
                                        </p:tgtEl>
                                        <p:attrNameLst>
                                          <p:attrName>fillcolor</p:attrName>
                                        </p:attrNameLst>
                                      </p:cBhvr>
                                      <p:to>
                                        <a:srgbClr val="FF3300"/>
                                      </p:to>
                                    </p:animClr>
                                    <p:set>
                                      <p:cBhvr>
                                        <p:cTn id="268" dur="2000" fill="hold"/>
                                        <p:tgtEl>
                                          <p:spTgt spid="53"/>
                                        </p:tgtEl>
                                        <p:attrNameLst>
                                          <p:attrName>fill.type</p:attrName>
                                        </p:attrNameLst>
                                      </p:cBhvr>
                                      <p:to>
                                        <p:strVal val="solid"/>
                                      </p:to>
                                    </p:set>
                                    <p:set>
                                      <p:cBhvr>
                                        <p:cTn id="269" dur="2000" fill="hold"/>
                                        <p:tgtEl>
                                          <p:spTgt spid="53"/>
                                        </p:tgtEl>
                                        <p:attrNameLst>
                                          <p:attrName>fill.on</p:attrName>
                                        </p:attrNameLst>
                                      </p:cBhvr>
                                      <p:to>
                                        <p:strVal val="true"/>
                                      </p:to>
                                    </p:set>
                                  </p:childTnLst>
                                </p:cTn>
                              </p:par>
                              <p:par>
                                <p:cTn id="270" presetID="1" presetClass="emph" presetSubtype="2" fill="hold" nodeType="withEffect">
                                  <p:stCondLst>
                                    <p:cond delay="0"/>
                                  </p:stCondLst>
                                  <p:childTnLst>
                                    <p:animClr clrSpc="rgb" dir="cw">
                                      <p:cBhvr>
                                        <p:cTn id="271" dur="2000" fill="hold"/>
                                        <p:tgtEl>
                                          <p:spTgt spid="55"/>
                                        </p:tgtEl>
                                        <p:attrNameLst>
                                          <p:attrName>fillcolor</p:attrName>
                                        </p:attrNameLst>
                                      </p:cBhvr>
                                      <p:to>
                                        <a:srgbClr val="FF3300"/>
                                      </p:to>
                                    </p:animClr>
                                    <p:set>
                                      <p:cBhvr>
                                        <p:cTn id="272" dur="2000" fill="hold"/>
                                        <p:tgtEl>
                                          <p:spTgt spid="55"/>
                                        </p:tgtEl>
                                        <p:attrNameLst>
                                          <p:attrName>fill.type</p:attrName>
                                        </p:attrNameLst>
                                      </p:cBhvr>
                                      <p:to>
                                        <p:strVal val="solid"/>
                                      </p:to>
                                    </p:set>
                                    <p:set>
                                      <p:cBhvr>
                                        <p:cTn id="273" dur="2000" fill="hold"/>
                                        <p:tgtEl>
                                          <p:spTgt spid="55"/>
                                        </p:tgtEl>
                                        <p:attrNameLst>
                                          <p:attrName>fill.on</p:attrName>
                                        </p:attrNameLst>
                                      </p:cBhvr>
                                      <p:to>
                                        <p:strVal val="true"/>
                                      </p:to>
                                    </p:set>
                                  </p:childTnLst>
                                </p:cTn>
                              </p:par>
                              <p:par>
                                <p:cTn id="274" presetID="1" presetClass="emph" presetSubtype="2" fill="hold" nodeType="withEffect">
                                  <p:stCondLst>
                                    <p:cond delay="0"/>
                                  </p:stCondLst>
                                  <p:childTnLst>
                                    <p:animClr clrSpc="rgb" dir="cw">
                                      <p:cBhvr>
                                        <p:cTn id="275" dur="2000" fill="hold"/>
                                        <p:tgtEl>
                                          <p:spTgt spid="57"/>
                                        </p:tgtEl>
                                        <p:attrNameLst>
                                          <p:attrName>fillcolor</p:attrName>
                                        </p:attrNameLst>
                                      </p:cBhvr>
                                      <p:to>
                                        <a:srgbClr val="FF3300"/>
                                      </p:to>
                                    </p:animClr>
                                    <p:set>
                                      <p:cBhvr>
                                        <p:cTn id="276" dur="2000" fill="hold"/>
                                        <p:tgtEl>
                                          <p:spTgt spid="57"/>
                                        </p:tgtEl>
                                        <p:attrNameLst>
                                          <p:attrName>fill.type</p:attrName>
                                        </p:attrNameLst>
                                      </p:cBhvr>
                                      <p:to>
                                        <p:strVal val="solid"/>
                                      </p:to>
                                    </p:set>
                                    <p:set>
                                      <p:cBhvr>
                                        <p:cTn id="277" dur="2000" fill="hold"/>
                                        <p:tgtEl>
                                          <p:spTgt spid="57"/>
                                        </p:tgtEl>
                                        <p:attrNameLst>
                                          <p:attrName>fill.on</p:attrName>
                                        </p:attrNameLst>
                                      </p:cBhvr>
                                      <p:to>
                                        <p:strVal val="true"/>
                                      </p:to>
                                    </p:set>
                                  </p:childTnLst>
                                </p:cTn>
                              </p:par>
                            </p:childTnLst>
                          </p:cTn>
                        </p:par>
                      </p:childTnLst>
                    </p:cTn>
                  </p:par>
                  <p:par>
                    <p:cTn id="278" fill="hold">
                      <p:stCondLst>
                        <p:cond delay="indefinite"/>
                      </p:stCondLst>
                      <p:childTnLst>
                        <p:par>
                          <p:cTn id="279" fill="hold">
                            <p:stCondLst>
                              <p:cond delay="0"/>
                            </p:stCondLst>
                            <p:childTnLst>
                              <p:par>
                                <p:cTn id="280" presetID="10" presetClass="entr" presetSubtype="0" fill="hold" grpId="0" nodeType="clickEffect">
                                  <p:stCondLst>
                                    <p:cond delay="0"/>
                                  </p:stCondLst>
                                  <p:childTnLst>
                                    <p:set>
                                      <p:cBhvr>
                                        <p:cTn id="281" dur="1" fill="hold">
                                          <p:stCondLst>
                                            <p:cond delay="0"/>
                                          </p:stCondLst>
                                        </p:cTn>
                                        <p:tgtEl>
                                          <p:spTgt spid="60"/>
                                        </p:tgtEl>
                                        <p:attrNameLst>
                                          <p:attrName>style.visibility</p:attrName>
                                        </p:attrNameLst>
                                      </p:cBhvr>
                                      <p:to>
                                        <p:strVal val="visible"/>
                                      </p:to>
                                    </p:set>
                                    <p:animEffect transition="in" filter="fade">
                                      <p:cBhvr>
                                        <p:cTn id="282" dur="500"/>
                                        <p:tgtEl>
                                          <p:spTgt spid="60"/>
                                        </p:tgtEl>
                                      </p:cBhvr>
                                    </p:animEffect>
                                  </p:childTnLst>
                                </p:cTn>
                              </p:par>
                            </p:childTnLst>
                          </p:cTn>
                        </p:par>
                      </p:childTnLst>
                    </p:cTn>
                  </p:par>
                  <p:par>
                    <p:cTn id="283" fill="hold">
                      <p:stCondLst>
                        <p:cond delay="indefinite"/>
                      </p:stCondLst>
                      <p:childTnLst>
                        <p:par>
                          <p:cTn id="284" fill="hold">
                            <p:stCondLst>
                              <p:cond delay="0"/>
                            </p:stCondLst>
                            <p:childTnLst>
                              <p:par>
                                <p:cTn id="285" presetID="10" presetClass="entr" presetSubtype="0" fill="hold" grpId="0" nodeType="clickEffect">
                                  <p:stCondLst>
                                    <p:cond delay="0"/>
                                  </p:stCondLst>
                                  <p:childTnLst>
                                    <p:set>
                                      <p:cBhvr>
                                        <p:cTn id="286" dur="1" fill="hold">
                                          <p:stCondLst>
                                            <p:cond delay="0"/>
                                          </p:stCondLst>
                                        </p:cTn>
                                        <p:tgtEl>
                                          <p:spTgt spid="61"/>
                                        </p:tgtEl>
                                        <p:attrNameLst>
                                          <p:attrName>style.visibility</p:attrName>
                                        </p:attrNameLst>
                                      </p:cBhvr>
                                      <p:to>
                                        <p:strVal val="visible"/>
                                      </p:to>
                                    </p:set>
                                    <p:animEffect transition="in" filter="fade">
                                      <p:cBhvr>
                                        <p:cTn id="287"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ldLvl="2"/>
      <p:bldP spid="6" grpId="0" animBg="1"/>
      <p:bldP spid="7" grpId="0" animBg="1"/>
      <p:bldP spid="8" grpId="0" animBg="1"/>
      <p:bldP spid="9" grpId="0" animBg="1"/>
      <p:bldP spid="10"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Collaborative filtering</a:t>
            </a:r>
            <a:endParaRPr lang="en-US" dirty="0"/>
          </a:p>
        </p:txBody>
      </p:sp>
      <p:sp>
        <p:nvSpPr>
          <p:cNvPr id="3" name="Content Placeholder 2"/>
          <p:cNvSpPr>
            <a:spLocks noGrp="1"/>
          </p:cNvSpPr>
          <p:nvPr>
            <p:ph idx="1"/>
          </p:nvPr>
        </p:nvSpPr>
        <p:spPr/>
        <p:txBody>
          <a:bodyPr/>
          <a:lstStyle/>
          <a:p>
            <a:r>
              <a:rPr lang="en-US" dirty="0" smtClean="0"/>
              <a:t>Computes the similarity using PCC</a:t>
            </a:r>
          </a:p>
          <a:p>
            <a:r>
              <a:rPr lang="en-US" dirty="0" smtClean="0"/>
              <a:t>Matrix can be employed in two different ways</a:t>
            </a:r>
          </a:p>
        </p:txBody>
      </p:sp>
      <p:sp>
        <p:nvSpPr>
          <p:cNvPr id="4" name="Date Placeholder 3"/>
          <p:cNvSpPr>
            <a:spLocks noGrp="1"/>
          </p:cNvSpPr>
          <p:nvPr>
            <p:ph type="dt" sz="half" idx="10"/>
          </p:nvPr>
        </p:nvSpPr>
        <p:spPr/>
        <p:txBody>
          <a:bodyPr/>
          <a:lstStyle/>
          <a:p>
            <a:pPr>
              <a:defRPr/>
            </a:pPr>
            <a:r>
              <a:rPr lang="en-US" smtClean="0"/>
              <a:t>ESEC/FSE, Saint Petersburg, Russia, 2013.</a:t>
            </a:r>
            <a:endParaRPr lang="hr-HR" dirty="0"/>
          </a:p>
        </p:txBody>
      </p:sp>
      <p:grpSp>
        <p:nvGrpSpPr>
          <p:cNvPr id="54" name="Group 53"/>
          <p:cNvGrpSpPr/>
          <p:nvPr/>
        </p:nvGrpSpPr>
        <p:grpSpPr>
          <a:xfrm>
            <a:off x="3048000" y="3279212"/>
            <a:ext cx="3200400" cy="2740588"/>
            <a:chOff x="3276600" y="3736412"/>
            <a:chExt cx="3200400" cy="2740588"/>
          </a:xfrm>
        </p:grpSpPr>
        <p:sp>
          <p:nvSpPr>
            <p:cNvPr id="6" name="Rectangle 5"/>
            <p:cNvSpPr>
              <a:spLocks noChangeAspect="1"/>
            </p:cNvSpPr>
            <p:nvPr/>
          </p:nvSpPr>
          <p:spPr bwMode="auto">
            <a:xfrm>
              <a:off x="6019800" y="3736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p</a:t>
              </a:r>
              <a:r>
                <a:rPr kumimoji="0" lang="en-US" sz="1800" b="0" i="1" u="none" strike="noStrike" cap="none" normalizeH="0" baseline="-25000" dirty="0" smtClean="0">
                  <a:ln>
                    <a:noFill/>
                  </a:ln>
                  <a:solidFill>
                    <a:schemeClr val="tx1"/>
                  </a:solidFill>
                  <a:effectLst/>
                  <a:latin typeface="Cambria Math" pitchFamily="18" charset="0"/>
                  <a:ea typeface="Cambria Math" pitchFamily="18" charset="0"/>
                </a:rPr>
                <a:t>1n</a:t>
              </a:r>
            </a:p>
          </p:txBody>
        </p:sp>
        <p:sp>
          <p:nvSpPr>
            <p:cNvPr id="7" name="Rectangle 6"/>
            <p:cNvSpPr>
              <a:spLocks noChangeAspect="1"/>
            </p:cNvSpPr>
            <p:nvPr/>
          </p:nvSpPr>
          <p:spPr bwMode="auto">
            <a:xfrm>
              <a:off x="5562600" y="3736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8" name="Rectangle 7"/>
            <p:cNvSpPr>
              <a:spLocks noChangeAspect="1"/>
            </p:cNvSpPr>
            <p:nvPr/>
          </p:nvSpPr>
          <p:spPr bwMode="auto">
            <a:xfrm>
              <a:off x="5105400" y="3736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9" name="Rectangle 8"/>
            <p:cNvSpPr>
              <a:spLocks noChangeAspect="1"/>
            </p:cNvSpPr>
            <p:nvPr/>
          </p:nvSpPr>
          <p:spPr bwMode="auto">
            <a:xfrm>
              <a:off x="3276600" y="3736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p</a:t>
              </a:r>
              <a:r>
                <a:rPr kumimoji="0" lang="en-US" sz="1800" b="0" i="1" u="none" strike="noStrike" cap="none" normalizeH="0" baseline="-25000" dirty="0" smtClean="0">
                  <a:ln>
                    <a:noFill/>
                  </a:ln>
                  <a:solidFill>
                    <a:schemeClr val="tx1"/>
                  </a:solidFill>
                  <a:effectLst/>
                  <a:latin typeface="Cambria Math" pitchFamily="18" charset="0"/>
                  <a:ea typeface="Cambria Math" pitchFamily="18" charset="0"/>
                </a:rPr>
                <a:t>11</a:t>
              </a:r>
            </a:p>
          </p:txBody>
        </p:sp>
        <p:sp>
          <p:nvSpPr>
            <p:cNvPr id="10" name="Rectangle 9"/>
            <p:cNvSpPr>
              <a:spLocks noChangeAspect="1"/>
            </p:cNvSpPr>
            <p:nvPr/>
          </p:nvSpPr>
          <p:spPr bwMode="auto">
            <a:xfrm>
              <a:off x="3733800" y="3736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11" name="Rectangle 10"/>
            <p:cNvSpPr>
              <a:spLocks noChangeAspect="1"/>
            </p:cNvSpPr>
            <p:nvPr/>
          </p:nvSpPr>
          <p:spPr bwMode="auto">
            <a:xfrm>
              <a:off x="4191000" y="3736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i="1" dirty="0" smtClean="0">
                  <a:solidFill>
                    <a:schemeClr val="tx1"/>
                  </a:solidFill>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12" name="Rectangle 11"/>
            <p:cNvSpPr>
              <a:spLocks noChangeAspect="1"/>
            </p:cNvSpPr>
            <p:nvPr/>
          </p:nvSpPr>
          <p:spPr bwMode="auto">
            <a:xfrm>
              <a:off x="4648200" y="3736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p</a:t>
              </a:r>
              <a:r>
                <a:rPr kumimoji="0" lang="en-US" sz="1800" b="0" i="1" u="none" strike="noStrike" cap="none" normalizeH="0" baseline="-25000" dirty="0" smtClean="0">
                  <a:ln>
                    <a:noFill/>
                  </a:ln>
                  <a:solidFill>
                    <a:schemeClr val="tx1"/>
                  </a:solidFill>
                  <a:effectLst/>
                  <a:latin typeface="Cambria Math" pitchFamily="18" charset="0"/>
                  <a:ea typeface="Cambria Math" pitchFamily="18" charset="0"/>
                </a:rPr>
                <a:t>1i</a:t>
              </a:r>
            </a:p>
          </p:txBody>
        </p:sp>
        <p:sp>
          <p:nvSpPr>
            <p:cNvPr id="13" name="Rectangle 12"/>
            <p:cNvSpPr>
              <a:spLocks noChangeAspect="1"/>
            </p:cNvSpPr>
            <p:nvPr/>
          </p:nvSpPr>
          <p:spPr bwMode="auto">
            <a:xfrm>
              <a:off x="6019800" y="41936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14" name="Rectangle 13"/>
            <p:cNvSpPr>
              <a:spLocks noChangeAspect="1"/>
            </p:cNvSpPr>
            <p:nvPr/>
          </p:nvSpPr>
          <p:spPr bwMode="auto">
            <a:xfrm>
              <a:off x="5562600" y="41936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indent="-342900" algn="ctr"/>
              <a:r>
                <a:rPr lang="en-US" i="1" dirty="0" smtClean="0">
                  <a:solidFill>
                    <a:schemeClr val="tx1"/>
                  </a:solidFill>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15" name="Rectangle 14"/>
            <p:cNvSpPr>
              <a:spLocks noChangeAspect="1"/>
            </p:cNvSpPr>
            <p:nvPr/>
          </p:nvSpPr>
          <p:spPr bwMode="auto">
            <a:xfrm>
              <a:off x="5105400" y="41936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16" name="Rectangle 15"/>
            <p:cNvSpPr>
              <a:spLocks noChangeAspect="1"/>
            </p:cNvSpPr>
            <p:nvPr/>
          </p:nvSpPr>
          <p:spPr bwMode="auto">
            <a:xfrm>
              <a:off x="3276600" y="41936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17" name="Rectangle 16"/>
            <p:cNvSpPr>
              <a:spLocks noChangeAspect="1"/>
            </p:cNvSpPr>
            <p:nvPr/>
          </p:nvSpPr>
          <p:spPr bwMode="auto">
            <a:xfrm>
              <a:off x="3733800" y="41936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indent="-342900" algn="ctr"/>
              <a:r>
                <a:rPr lang="en-US" i="1" dirty="0" smtClean="0">
                  <a:solidFill>
                    <a:schemeClr val="tx1"/>
                  </a:solidFill>
                  <a:latin typeface="Cambria Math" pitchFamily="18" charset="0"/>
                  <a:ea typeface="Cambria Math" pitchFamily="18" charset="0"/>
                </a:rPr>
                <a:t>p</a:t>
              </a:r>
              <a:r>
                <a:rPr lang="en-US" i="1" baseline="-25000" dirty="0" smtClean="0">
                  <a:solidFill>
                    <a:schemeClr val="tx1"/>
                  </a:solidFill>
                  <a:latin typeface="Cambria Math" pitchFamily="18" charset="0"/>
                  <a:ea typeface="Cambria Math" pitchFamily="18" charset="0"/>
                </a:rPr>
                <a:t>22</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18" name="Rectangle 17"/>
            <p:cNvSpPr>
              <a:spLocks noChangeAspect="1"/>
            </p:cNvSpPr>
            <p:nvPr/>
          </p:nvSpPr>
          <p:spPr bwMode="auto">
            <a:xfrm>
              <a:off x="4191000" y="41936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i="1" dirty="0" smtClean="0">
                  <a:solidFill>
                    <a:schemeClr val="tx1"/>
                  </a:solidFill>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19" name="Rectangle 18"/>
            <p:cNvSpPr>
              <a:spLocks noChangeAspect="1"/>
            </p:cNvSpPr>
            <p:nvPr/>
          </p:nvSpPr>
          <p:spPr bwMode="auto">
            <a:xfrm>
              <a:off x="4648200" y="41936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20" name="Rectangle 19"/>
            <p:cNvSpPr>
              <a:spLocks noChangeAspect="1"/>
            </p:cNvSpPr>
            <p:nvPr/>
          </p:nvSpPr>
          <p:spPr bwMode="auto">
            <a:xfrm>
              <a:off x="6019800" y="46508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21" name="Rectangle 20"/>
            <p:cNvSpPr>
              <a:spLocks noChangeAspect="1"/>
            </p:cNvSpPr>
            <p:nvPr/>
          </p:nvSpPr>
          <p:spPr bwMode="auto">
            <a:xfrm>
              <a:off x="5562600" y="46508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i="1" dirty="0" smtClean="0">
                  <a:solidFill>
                    <a:schemeClr val="tx1"/>
                  </a:solidFill>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22" name="Rectangle 21"/>
            <p:cNvSpPr>
              <a:spLocks noChangeAspect="1"/>
            </p:cNvSpPr>
            <p:nvPr/>
          </p:nvSpPr>
          <p:spPr bwMode="auto">
            <a:xfrm>
              <a:off x="5105400" y="46508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23" name="Rectangle 22"/>
            <p:cNvSpPr>
              <a:spLocks noChangeAspect="1"/>
            </p:cNvSpPr>
            <p:nvPr/>
          </p:nvSpPr>
          <p:spPr bwMode="auto">
            <a:xfrm>
              <a:off x="3276600" y="46508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24" name="Rectangle 23"/>
            <p:cNvSpPr>
              <a:spLocks noChangeAspect="1"/>
            </p:cNvSpPr>
            <p:nvPr/>
          </p:nvSpPr>
          <p:spPr bwMode="auto">
            <a:xfrm>
              <a:off x="3733800" y="46508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25" name="Rectangle 24"/>
            <p:cNvSpPr>
              <a:spLocks noChangeAspect="1"/>
            </p:cNvSpPr>
            <p:nvPr/>
          </p:nvSpPr>
          <p:spPr bwMode="auto">
            <a:xfrm>
              <a:off x="4191000" y="46508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i="1" dirty="0" smtClean="0">
                  <a:solidFill>
                    <a:schemeClr val="tx1"/>
                  </a:solidFill>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26" name="Rectangle 25"/>
            <p:cNvSpPr>
              <a:spLocks noChangeAspect="1"/>
            </p:cNvSpPr>
            <p:nvPr/>
          </p:nvSpPr>
          <p:spPr bwMode="auto">
            <a:xfrm>
              <a:off x="4648200" y="46508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i="1" dirty="0" smtClean="0">
                  <a:solidFill>
                    <a:schemeClr val="tx1"/>
                  </a:solidFill>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27" name="Rectangle 26"/>
            <p:cNvSpPr>
              <a:spLocks noChangeAspect="1"/>
            </p:cNvSpPr>
            <p:nvPr/>
          </p:nvSpPr>
          <p:spPr bwMode="auto">
            <a:xfrm>
              <a:off x="6019800" y="51080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p</a:t>
              </a:r>
              <a:r>
                <a:rPr lang="en-US" i="1" baseline="-25000" dirty="0" smtClean="0">
                  <a:solidFill>
                    <a:schemeClr val="tx1"/>
                  </a:solidFill>
                  <a:latin typeface="Cambria Math" pitchFamily="18" charset="0"/>
                  <a:ea typeface="Cambria Math" pitchFamily="18" charset="0"/>
                </a:rPr>
                <a:t>u</a:t>
              </a:r>
              <a:r>
                <a:rPr kumimoji="0" lang="en-US" sz="1800" b="0" i="1" u="none" strike="noStrike" cap="none" normalizeH="0" baseline="-25000" dirty="0" smtClean="0">
                  <a:ln>
                    <a:noFill/>
                  </a:ln>
                  <a:solidFill>
                    <a:schemeClr val="tx1"/>
                  </a:solidFill>
                  <a:effectLst/>
                  <a:latin typeface="Cambria Math" pitchFamily="18" charset="0"/>
                  <a:ea typeface="Cambria Math" pitchFamily="18" charset="0"/>
                </a:rPr>
                <a:t>n</a:t>
              </a:r>
            </a:p>
          </p:txBody>
        </p:sp>
        <p:sp>
          <p:nvSpPr>
            <p:cNvPr id="28" name="Rectangle 27"/>
            <p:cNvSpPr>
              <a:spLocks noChangeAspect="1"/>
            </p:cNvSpPr>
            <p:nvPr/>
          </p:nvSpPr>
          <p:spPr bwMode="auto">
            <a:xfrm>
              <a:off x="5562600" y="51080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29" name="Rectangle 28"/>
            <p:cNvSpPr>
              <a:spLocks noChangeAspect="1"/>
            </p:cNvSpPr>
            <p:nvPr/>
          </p:nvSpPr>
          <p:spPr bwMode="auto">
            <a:xfrm>
              <a:off x="5105400" y="51080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30" name="Rectangle 29"/>
            <p:cNvSpPr>
              <a:spLocks noChangeAspect="1"/>
            </p:cNvSpPr>
            <p:nvPr/>
          </p:nvSpPr>
          <p:spPr bwMode="auto">
            <a:xfrm>
              <a:off x="3276600" y="51080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p</a:t>
              </a:r>
              <a:r>
                <a:rPr lang="en-US" i="1" baseline="-25000" dirty="0">
                  <a:solidFill>
                    <a:schemeClr val="tx1"/>
                  </a:solidFill>
                  <a:latin typeface="Cambria Math" pitchFamily="18" charset="0"/>
                  <a:ea typeface="Cambria Math" pitchFamily="18" charset="0"/>
                </a:rPr>
                <a:t>u</a:t>
              </a:r>
              <a:r>
                <a:rPr kumimoji="0" lang="en-US" sz="1800" b="0" i="1" u="none" strike="noStrike" cap="none" normalizeH="0" baseline="-25000" dirty="0" smtClean="0">
                  <a:ln>
                    <a:noFill/>
                  </a:ln>
                  <a:solidFill>
                    <a:schemeClr val="tx1"/>
                  </a:solidFill>
                  <a:effectLst/>
                  <a:latin typeface="Cambria Math" pitchFamily="18" charset="0"/>
                  <a:ea typeface="Cambria Math" pitchFamily="18" charset="0"/>
                </a:rPr>
                <a:t>1</a:t>
              </a:r>
            </a:p>
          </p:txBody>
        </p:sp>
        <p:sp>
          <p:nvSpPr>
            <p:cNvPr id="31" name="Rectangle 30"/>
            <p:cNvSpPr>
              <a:spLocks noChangeAspect="1"/>
            </p:cNvSpPr>
            <p:nvPr/>
          </p:nvSpPr>
          <p:spPr bwMode="auto">
            <a:xfrm>
              <a:off x="3733800" y="51080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32" name="Rectangle 31"/>
            <p:cNvSpPr>
              <a:spLocks noChangeAspect="1"/>
            </p:cNvSpPr>
            <p:nvPr/>
          </p:nvSpPr>
          <p:spPr bwMode="auto">
            <a:xfrm>
              <a:off x="4191000" y="51080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i="1" dirty="0" smtClean="0">
                  <a:solidFill>
                    <a:schemeClr val="tx1"/>
                  </a:solidFill>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33" name="Rectangle 32"/>
            <p:cNvSpPr>
              <a:spLocks noChangeAspect="1"/>
            </p:cNvSpPr>
            <p:nvPr/>
          </p:nvSpPr>
          <p:spPr bwMode="auto">
            <a:xfrm>
              <a:off x="4648200" y="51080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err="1" smtClean="0">
                  <a:ln>
                    <a:noFill/>
                  </a:ln>
                  <a:solidFill>
                    <a:schemeClr val="tx1"/>
                  </a:solidFill>
                  <a:effectLst/>
                  <a:latin typeface="Cambria Math" pitchFamily="18" charset="0"/>
                  <a:ea typeface="Cambria Math" pitchFamily="18" charset="0"/>
                </a:rPr>
                <a:t>p</a:t>
              </a:r>
              <a:r>
                <a:rPr lang="en-US" i="1" baseline="-25000" dirty="0" err="1" smtClean="0">
                  <a:solidFill>
                    <a:schemeClr val="tx1"/>
                  </a:solidFill>
                  <a:latin typeface="Cambria Math" pitchFamily="18" charset="0"/>
                  <a:ea typeface="Cambria Math" pitchFamily="18" charset="0"/>
                </a:rPr>
                <a:t>u</a:t>
              </a:r>
              <a:r>
                <a:rPr lang="en-US" i="1" baseline="-25000" dirty="0" err="1">
                  <a:solidFill>
                    <a:schemeClr val="tx1"/>
                  </a:solidFill>
                  <a:latin typeface="Cambria Math" pitchFamily="18" charset="0"/>
                  <a:ea typeface="Cambria Math" pitchFamily="18" charset="0"/>
                </a:rPr>
                <a:t>i</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34" name="Rectangle 33"/>
            <p:cNvSpPr>
              <a:spLocks noChangeAspect="1"/>
            </p:cNvSpPr>
            <p:nvPr/>
          </p:nvSpPr>
          <p:spPr bwMode="auto">
            <a:xfrm>
              <a:off x="6019800" y="55652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35" name="Rectangle 34"/>
            <p:cNvSpPr>
              <a:spLocks noChangeAspect="1"/>
            </p:cNvSpPr>
            <p:nvPr/>
          </p:nvSpPr>
          <p:spPr bwMode="auto">
            <a:xfrm>
              <a:off x="5562600" y="55652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36" name="Rectangle 35"/>
            <p:cNvSpPr>
              <a:spLocks noChangeAspect="1"/>
            </p:cNvSpPr>
            <p:nvPr/>
          </p:nvSpPr>
          <p:spPr bwMode="auto">
            <a:xfrm>
              <a:off x="5105400" y="55652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37" name="Rectangle 36"/>
            <p:cNvSpPr>
              <a:spLocks noChangeAspect="1"/>
            </p:cNvSpPr>
            <p:nvPr/>
          </p:nvSpPr>
          <p:spPr bwMode="auto">
            <a:xfrm>
              <a:off x="3276600" y="55652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38" name="Rectangle 37"/>
            <p:cNvSpPr>
              <a:spLocks noChangeAspect="1"/>
            </p:cNvSpPr>
            <p:nvPr/>
          </p:nvSpPr>
          <p:spPr bwMode="auto">
            <a:xfrm>
              <a:off x="3733800" y="55652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39" name="Rectangle 38"/>
            <p:cNvSpPr>
              <a:spLocks noChangeAspect="1"/>
            </p:cNvSpPr>
            <p:nvPr/>
          </p:nvSpPr>
          <p:spPr bwMode="auto">
            <a:xfrm>
              <a:off x="4191000" y="55652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i="1" dirty="0" smtClean="0">
                  <a:solidFill>
                    <a:schemeClr val="tx1"/>
                  </a:solidFill>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40" name="Rectangle 39"/>
            <p:cNvSpPr>
              <a:spLocks noChangeAspect="1"/>
            </p:cNvSpPr>
            <p:nvPr/>
          </p:nvSpPr>
          <p:spPr bwMode="auto">
            <a:xfrm>
              <a:off x="4648200" y="55652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41" name="Rectangle 40"/>
            <p:cNvSpPr>
              <a:spLocks noChangeAspect="1"/>
            </p:cNvSpPr>
            <p:nvPr/>
          </p:nvSpPr>
          <p:spPr bwMode="auto">
            <a:xfrm>
              <a:off x="6019800" y="6022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err="1" smtClean="0">
                  <a:ln>
                    <a:noFill/>
                  </a:ln>
                  <a:solidFill>
                    <a:schemeClr val="tx1"/>
                  </a:solidFill>
                  <a:effectLst/>
                  <a:latin typeface="Cambria Math" pitchFamily="18" charset="0"/>
                  <a:ea typeface="Cambria Math" pitchFamily="18" charset="0"/>
                </a:rPr>
                <a:t>p</a:t>
              </a:r>
              <a:r>
                <a:rPr lang="en-US" i="1" baseline="-25000" dirty="0" err="1">
                  <a:solidFill>
                    <a:schemeClr val="tx1"/>
                  </a:solidFill>
                  <a:latin typeface="Cambria Math" pitchFamily="18" charset="0"/>
                  <a:ea typeface="Cambria Math" pitchFamily="18" charset="0"/>
                </a:rPr>
                <a:t>m</a:t>
              </a:r>
              <a:r>
                <a:rPr kumimoji="0" lang="en-US" sz="1800" b="0" i="1" u="none" strike="noStrike" cap="none" normalizeH="0" baseline="-25000" dirty="0" err="1" smtClean="0">
                  <a:ln>
                    <a:noFill/>
                  </a:ln>
                  <a:solidFill>
                    <a:schemeClr val="tx1"/>
                  </a:solidFill>
                  <a:effectLst/>
                  <a:latin typeface="Cambria Math" pitchFamily="18" charset="0"/>
                  <a:ea typeface="Cambria Math" pitchFamily="18" charset="0"/>
                </a:rPr>
                <a:t>n</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42" name="Rectangle 41"/>
            <p:cNvSpPr>
              <a:spLocks noChangeAspect="1"/>
            </p:cNvSpPr>
            <p:nvPr/>
          </p:nvSpPr>
          <p:spPr bwMode="auto">
            <a:xfrm>
              <a:off x="5562600" y="6022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43" name="Rectangle 42"/>
            <p:cNvSpPr>
              <a:spLocks noChangeAspect="1"/>
            </p:cNvSpPr>
            <p:nvPr/>
          </p:nvSpPr>
          <p:spPr bwMode="auto">
            <a:xfrm>
              <a:off x="5105400" y="6022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44" name="Rectangle 43"/>
            <p:cNvSpPr>
              <a:spLocks noChangeAspect="1"/>
            </p:cNvSpPr>
            <p:nvPr/>
          </p:nvSpPr>
          <p:spPr bwMode="auto">
            <a:xfrm>
              <a:off x="3276600" y="6022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p</a:t>
              </a:r>
              <a:r>
                <a:rPr kumimoji="0" lang="en-US" sz="1800" b="0" i="1" u="none" strike="noStrike" cap="none" normalizeH="0" baseline="-25000" dirty="0" smtClean="0">
                  <a:ln>
                    <a:noFill/>
                  </a:ln>
                  <a:solidFill>
                    <a:schemeClr val="tx1"/>
                  </a:solidFill>
                  <a:effectLst/>
                  <a:latin typeface="Cambria Math" pitchFamily="18" charset="0"/>
                  <a:ea typeface="Cambria Math" pitchFamily="18" charset="0"/>
                </a:rPr>
                <a:t>m1</a:t>
              </a:r>
            </a:p>
          </p:txBody>
        </p:sp>
        <p:sp>
          <p:nvSpPr>
            <p:cNvPr id="45" name="Rectangle 44"/>
            <p:cNvSpPr>
              <a:spLocks noChangeAspect="1"/>
            </p:cNvSpPr>
            <p:nvPr/>
          </p:nvSpPr>
          <p:spPr bwMode="auto">
            <a:xfrm>
              <a:off x="3733800" y="6022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46" name="Rectangle 45"/>
            <p:cNvSpPr>
              <a:spLocks noChangeAspect="1"/>
            </p:cNvSpPr>
            <p:nvPr/>
          </p:nvSpPr>
          <p:spPr bwMode="auto">
            <a:xfrm>
              <a:off x="4191000" y="6022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lang="en-US" i="1" dirty="0" smtClean="0">
                  <a:solidFill>
                    <a:schemeClr val="tx1"/>
                  </a:solidFill>
                  <a:latin typeface="Cambria Math" pitchFamily="18" charset="0"/>
                  <a:ea typeface="Cambria Math" pitchFamily="18" charset="0"/>
                </a:rPr>
                <a:t>…</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sp>
          <p:nvSpPr>
            <p:cNvPr id="47" name="Rectangle 46"/>
            <p:cNvSpPr>
              <a:spLocks noChangeAspect="1"/>
            </p:cNvSpPr>
            <p:nvPr/>
          </p:nvSpPr>
          <p:spPr bwMode="auto">
            <a:xfrm>
              <a:off x="4648200" y="6022412"/>
              <a:ext cx="457200" cy="454588"/>
            </a:xfrm>
            <a:prstGeom prst="rect">
              <a:avLst/>
            </a:prstGeom>
            <a:ln w="12700">
              <a:solidFill>
                <a:schemeClr val="tx1"/>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0" tIns="0" rIns="0" bIns="0" numCol="1" rtlCol="0" anchor="ctr" anchorCtr="0" compatLnSpc="1">
              <a:prstTxWarp prst="textNoShape">
                <a:avLst/>
              </a:prstTxWarp>
              <a:noAutofit/>
            </a:bodyPr>
            <a:lstStyle/>
            <a:p>
              <a:pPr marL="342900" marR="0" indent="-342900" algn="ctr" defTabSz="914400" rtl="0" eaLnBrk="1" fontAlgn="base" latinLnBrk="0" hangingPunct="1">
                <a:lnSpc>
                  <a:spcPct val="100000"/>
                </a:lnSpc>
                <a:spcBef>
                  <a:spcPct val="50000"/>
                </a:spcBef>
                <a:spcAft>
                  <a:spcPct val="0"/>
                </a:spcAft>
                <a:buClrTx/>
                <a:buSzTx/>
                <a:buFontTx/>
                <a:buNone/>
                <a:tabLst/>
              </a:pPr>
              <a:r>
                <a:rPr kumimoji="0" lang="en-US" sz="1800" b="0" i="1" u="none" strike="noStrike" cap="none" normalizeH="0" baseline="0" dirty="0" err="1" smtClean="0">
                  <a:ln>
                    <a:noFill/>
                  </a:ln>
                  <a:solidFill>
                    <a:schemeClr val="tx1"/>
                  </a:solidFill>
                  <a:effectLst/>
                  <a:latin typeface="Cambria Math" pitchFamily="18" charset="0"/>
                  <a:ea typeface="Cambria Math" pitchFamily="18" charset="0"/>
                </a:rPr>
                <a:t>p</a:t>
              </a:r>
              <a:r>
                <a:rPr lang="en-US" i="1" baseline="-25000" dirty="0" err="1" smtClean="0">
                  <a:solidFill>
                    <a:schemeClr val="tx1"/>
                  </a:solidFill>
                  <a:latin typeface="Cambria Math" pitchFamily="18" charset="0"/>
                  <a:ea typeface="Cambria Math" pitchFamily="18" charset="0"/>
                </a:rPr>
                <a:t>m</a:t>
              </a:r>
              <a:r>
                <a:rPr kumimoji="0" lang="en-US" sz="1800" b="0" i="1" u="none" strike="noStrike" cap="none" normalizeH="0" baseline="-25000" dirty="0" err="1" smtClean="0">
                  <a:ln>
                    <a:noFill/>
                  </a:ln>
                  <a:solidFill>
                    <a:schemeClr val="tx1"/>
                  </a:solidFill>
                  <a:effectLst/>
                  <a:latin typeface="Cambria Math" pitchFamily="18" charset="0"/>
                  <a:ea typeface="Cambria Math" pitchFamily="18" charset="0"/>
                </a:rPr>
                <a:t>i</a:t>
              </a:r>
              <a:endParaRPr kumimoji="0" lang="en-US" sz="1800" b="0" i="1" u="none" strike="noStrike" cap="none" normalizeH="0" baseline="-25000" dirty="0" smtClean="0">
                <a:ln>
                  <a:noFill/>
                </a:ln>
                <a:solidFill>
                  <a:schemeClr val="tx1"/>
                </a:solidFill>
                <a:effectLst/>
                <a:latin typeface="Cambria Math" pitchFamily="18" charset="0"/>
                <a:ea typeface="Cambria Math" pitchFamily="18" charset="0"/>
              </a:endParaRPr>
            </a:p>
          </p:txBody>
        </p:sp>
      </p:grpSp>
      <p:sp>
        <p:nvSpPr>
          <p:cNvPr id="55" name="Line Callout 1 54"/>
          <p:cNvSpPr/>
          <p:nvPr/>
        </p:nvSpPr>
        <p:spPr bwMode="auto">
          <a:xfrm>
            <a:off x="922867" y="3963706"/>
            <a:ext cx="1456267" cy="609600"/>
          </a:xfrm>
          <a:prstGeom prst="borderCallout1">
            <a:avLst>
              <a:gd name="adj1" fmla="val 102067"/>
              <a:gd name="adj2" fmla="val 50000"/>
              <a:gd name="adj3" fmla="val 185243"/>
              <a:gd name="adj4" fmla="val 50297"/>
            </a:avLst>
          </a:prstGeom>
          <a:ln cap="sq" cmpd="sng">
            <a:solidFill>
              <a:srgbClr val="0070C0"/>
            </a:solidFill>
            <a:prstDash val="sysDash"/>
            <a:round/>
            <a:headEnd type="none" w="med" len="med"/>
            <a:tailEnd type="triangle" w="lg" len="med"/>
          </a:ln>
          <a:effectLst/>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R="0" indent="-342900" algn="ctr" defTabSz="914400" rtl="0" eaLnBrk="1" fontAlgn="base" latinLnBrk="0" hangingPunct="1">
              <a:lnSpc>
                <a:spcPct val="100000"/>
              </a:lnSpc>
              <a:spcBef>
                <a:spcPts val="0"/>
              </a:spcBef>
              <a:spcAft>
                <a:spcPct val="0"/>
              </a:spcAft>
              <a:buClrTx/>
              <a:buSzTx/>
              <a:buFontTx/>
              <a:buNone/>
              <a:tabLst/>
            </a:pPr>
            <a:r>
              <a:rPr lang="en-US" sz="2000" dirty="0" smtClean="0">
                <a:solidFill>
                  <a:srgbClr val="0070C0"/>
                </a:solidFill>
                <a:latin typeface="Cambria Math" pitchFamily="18" charset="0"/>
                <a:ea typeface="Cambria Math" pitchFamily="18" charset="0"/>
              </a:rPr>
              <a:t>UPCC </a:t>
            </a:r>
          </a:p>
          <a:p>
            <a:pPr marR="0" indent="-342900" algn="ctr" defTabSz="914400" rtl="0" eaLnBrk="1" fontAlgn="base" latinLnBrk="0" hangingPunct="1">
              <a:lnSpc>
                <a:spcPct val="100000"/>
              </a:lnSpc>
              <a:spcBef>
                <a:spcPts val="0"/>
              </a:spcBef>
              <a:spcAft>
                <a:spcPct val="0"/>
              </a:spcAft>
              <a:buClrTx/>
              <a:buSzTx/>
              <a:buFontTx/>
              <a:buNone/>
              <a:tabLst/>
            </a:pPr>
            <a:r>
              <a:rPr lang="en-US" sz="2000" dirty="0" smtClean="0">
                <a:solidFill>
                  <a:srgbClr val="0070C0"/>
                </a:solidFill>
                <a:latin typeface="Cambria Math" pitchFamily="18" charset="0"/>
                <a:ea typeface="Cambria Math" pitchFamily="18" charset="0"/>
              </a:rPr>
              <a:t>approach</a:t>
            </a:r>
            <a:endParaRPr kumimoji="0" lang="en-US" sz="2000" b="0" u="none" strike="noStrike" cap="none" normalizeH="0" baseline="0" dirty="0" smtClean="0">
              <a:ln>
                <a:noFill/>
              </a:ln>
              <a:solidFill>
                <a:srgbClr val="0070C0"/>
              </a:solidFill>
              <a:effectLst/>
              <a:latin typeface="Cambria Math" pitchFamily="18" charset="0"/>
              <a:ea typeface="Cambria Math" pitchFamily="18" charset="0"/>
            </a:endParaRPr>
          </a:p>
        </p:txBody>
      </p:sp>
      <p:sp>
        <p:nvSpPr>
          <p:cNvPr id="56" name="Line Callout 1 55"/>
          <p:cNvSpPr/>
          <p:nvPr/>
        </p:nvSpPr>
        <p:spPr bwMode="auto">
          <a:xfrm>
            <a:off x="3048000" y="2380439"/>
            <a:ext cx="1447800" cy="592667"/>
          </a:xfrm>
          <a:prstGeom prst="borderCallout1">
            <a:avLst>
              <a:gd name="adj1" fmla="val 52303"/>
              <a:gd name="adj2" fmla="val 99537"/>
              <a:gd name="adj3" fmla="val 52178"/>
              <a:gd name="adj4" fmla="val 140575"/>
            </a:avLst>
          </a:prstGeom>
          <a:ln cap="sq" cmpd="sng">
            <a:solidFill>
              <a:srgbClr val="0070C0"/>
            </a:solidFill>
            <a:prstDash val="sysDash"/>
            <a:round/>
            <a:headEnd type="none" w="med" len="med"/>
            <a:tailEnd type="triangle" w="lg" len="med"/>
          </a:ln>
          <a:effectLst/>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R="0" indent="-342900" algn="ctr" defTabSz="914400" rtl="0" eaLnBrk="1" fontAlgn="base" latinLnBrk="0" hangingPunct="1">
              <a:lnSpc>
                <a:spcPct val="100000"/>
              </a:lnSpc>
              <a:spcBef>
                <a:spcPts val="0"/>
              </a:spcBef>
              <a:spcAft>
                <a:spcPct val="0"/>
              </a:spcAft>
              <a:buClrTx/>
              <a:buSzTx/>
              <a:buFontTx/>
              <a:buNone/>
              <a:tabLst/>
            </a:pPr>
            <a:r>
              <a:rPr lang="en-US" sz="2000" dirty="0" smtClean="0">
                <a:solidFill>
                  <a:srgbClr val="0070C0"/>
                </a:solidFill>
                <a:latin typeface="Cambria Math" pitchFamily="18" charset="0"/>
                <a:ea typeface="Cambria Math" pitchFamily="18" charset="0"/>
              </a:rPr>
              <a:t>IPCC </a:t>
            </a:r>
          </a:p>
          <a:p>
            <a:pPr marR="0" indent="-342900" algn="ctr" defTabSz="914400" rtl="0" eaLnBrk="1" fontAlgn="base" latinLnBrk="0" hangingPunct="1">
              <a:lnSpc>
                <a:spcPct val="100000"/>
              </a:lnSpc>
              <a:spcBef>
                <a:spcPts val="0"/>
              </a:spcBef>
              <a:spcAft>
                <a:spcPct val="0"/>
              </a:spcAft>
              <a:buClrTx/>
              <a:buSzTx/>
              <a:buFontTx/>
              <a:buNone/>
              <a:tabLst/>
            </a:pPr>
            <a:r>
              <a:rPr lang="en-US" sz="2000" dirty="0" smtClean="0">
                <a:solidFill>
                  <a:srgbClr val="0070C0"/>
                </a:solidFill>
                <a:latin typeface="Cambria Math" pitchFamily="18" charset="0"/>
                <a:ea typeface="Cambria Math" pitchFamily="18" charset="0"/>
              </a:rPr>
              <a:t>approach</a:t>
            </a:r>
            <a:endParaRPr kumimoji="0" lang="en-US" sz="2000" b="0" u="none" strike="noStrike" cap="none" normalizeH="0" baseline="0" dirty="0" smtClean="0">
              <a:ln>
                <a:noFill/>
              </a:ln>
              <a:solidFill>
                <a:srgbClr val="0070C0"/>
              </a:solidFill>
              <a:effectLst/>
              <a:latin typeface="Cambria Math" pitchFamily="18" charset="0"/>
              <a:ea typeface="Cambria Math" pitchFamily="18" charset="0"/>
            </a:endParaRPr>
          </a:p>
        </p:txBody>
      </p:sp>
      <p:sp>
        <p:nvSpPr>
          <p:cNvPr id="57" name="Line Callout 1 56"/>
          <p:cNvSpPr/>
          <p:nvPr/>
        </p:nvSpPr>
        <p:spPr bwMode="auto">
          <a:xfrm>
            <a:off x="7086600" y="3980639"/>
            <a:ext cx="1447800" cy="592667"/>
          </a:xfrm>
          <a:prstGeom prst="borderCallout1">
            <a:avLst>
              <a:gd name="adj1" fmla="val 49732"/>
              <a:gd name="adj2" fmla="val -463"/>
              <a:gd name="adj3" fmla="val 49285"/>
              <a:gd name="adj4" fmla="val -43329"/>
            </a:avLst>
          </a:prstGeom>
          <a:ln cap="sq" cmpd="sng">
            <a:solidFill>
              <a:srgbClr val="0070C0"/>
            </a:solidFill>
            <a:prstDash val="sysDash"/>
            <a:round/>
            <a:headEnd type="none" w="med" len="med"/>
            <a:tailEnd type="triangle" w="lg" len="med"/>
          </a:ln>
          <a:effectLst/>
        </p:spPr>
        <p:style>
          <a:lnRef idx="2">
            <a:schemeClr val="accent2"/>
          </a:lnRef>
          <a:fillRef idx="1">
            <a:schemeClr val="lt1"/>
          </a:fillRef>
          <a:effectRef idx="0">
            <a:schemeClr val="accent2"/>
          </a:effectRef>
          <a:fontRef idx="minor">
            <a:schemeClr val="dk1"/>
          </a:fontRef>
        </p:style>
        <p:txBody>
          <a:bodyPr vert="horz" wrap="square" lIns="0" tIns="0" rIns="0" bIns="0" numCol="1" rtlCol="0" anchor="ctr" anchorCtr="0" compatLnSpc="1">
            <a:prstTxWarp prst="textNoShape">
              <a:avLst/>
            </a:prstTxWarp>
            <a:noAutofit/>
          </a:bodyPr>
          <a:lstStyle/>
          <a:p>
            <a:pPr marR="0" indent="-342900" algn="ctr" defTabSz="914400" rtl="0" eaLnBrk="1" fontAlgn="base" latinLnBrk="0" hangingPunct="1">
              <a:lnSpc>
                <a:spcPct val="100000"/>
              </a:lnSpc>
              <a:spcBef>
                <a:spcPts val="0"/>
              </a:spcBef>
              <a:spcAft>
                <a:spcPct val="0"/>
              </a:spcAft>
              <a:buClrTx/>
              <a:buSzTx/>
              <a:buFontTx/>
              <a:buNone/>
              <a:tabLst/>
            </a:pPr>
            <a:r>
              <a:rPr lang="en-US" sz="2000" dirty="0" smtClean="0">
                <a:solidFill>
                  <a:srgbClr val="0070C0"/>
                </a:solidFill>
                <a:latin typeface="Cambria Math" pitchFamily="18" charset="0"/>
                <a:ea typeface="Cambria Math" pitchFamily="18" charset="0"/>
              </a:rPr>
              <a:t>Hybrid approach</a:t>
            </a:r>
          </a:p>
        </p:txBody>
      </p:sp>
    </p:spTree>
    <p:extLst>
      <p:ext uri="{BB962C8B-B14F-4D97-AF65-F5344CB8AC3E}">
        <p14:creationId xmlns:p14="http://schemas.microsoft.com/office/powerpoint/2010/main" val="730249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fade">
                                      <p:cBhvr>
                                        <p:cTn id="7" dur="500"/>
                                        <p:tgtEl>
                                          <p:spTgt spid="5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5"/>
                                        </p:tgtEl>
                                        <p:attrNameLst>
                                          <p:attrName>style.visibility</p:attrName>
                                        </p:attrNameLst>
                                      </p:cBhvr>
                                      <p:to>
                                        <p:strVal val="visible"/>
                                      </p:to>
                                    </p:set>
                                    <p:animEffect transition="in" filter="fade">
                                      <p:cBhvr>
                                        <p:cTn id="12" dur="500"/>
                                        <p:tgtEl>
                                          <p:spTgt spid="5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6"/>
                                        </p:tgtEl>
                                        <p:attrNameLst>
                                          <p:attrName>style.visibility</p:attrName>
                                        </p:attrNameLst>
                                      </p:cBhvr>
                                      <p:to>
                                        <p:strVal val="visible"/>
                                      </p:to>
                                    </p:set>
                                    <p:animEffect transition="in" filter="fade">
                                      <p:cBhvr>
                                        <p:cTn id="17" dur="500"/>
                                        <p:tgtEl>
                                          <p:spTgt spid="5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7"/>
                                        </p:tgtEl>
                                        <p:attrNameLst>
                                          <p:attrName>style.visibility</p:attrName>
                                        </p:attrNameLst>
                                      </p:cBhvr>
                                      <p:to>
                                        <p:strVal val="visible"/>
                                      </p:to>
                                    </p:set>
                                    <p:animEffect transition="in" filter="fade">
                                      <p:cBhvr>
                                        <p:cTn id="22"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6" grpId="0" animBg="1"/>
      <p:bldP spid="57" grpId="0" animBg="1"/>
    </p:bldLst>
  </p:timing>
</p:sld>
</file>

<file path=ppt/theme/theme1.xml><?xml version="1.0" encoding="utf-8"?>
<a:theme xmlns:a="http://schemas.openxmlformats.org/drawingml/2006/main" name="JavniRazgovor_MarinSilic">
  <a:themeElements>
    <a:clrScheme name="Predavanj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davanje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342900" marR="0" indent="-342900" algn="l" defTabSz="914400" rtl="0" eaLnBrk="1" fontAlgn="base" latinLnBrk="0" hangingPunct="1">
          <a:lnSpc>
            <a:spcPct val="100000"/>
          </a:lnSpc>
          <a:spcBef>
            <a:spcPct val="50000"/>
          </a:spcBef>
          <a:spcAft>
            <a:spcPct val="0"/>
          </a:spcAft>
          <a:buClrTx/>
          <a:buSzTx/>
          <a:buFontTx/>
          <a:buNone/>
          <a:tabLst/>
          <a:defRPr kumimoji="0" lang="hr-HR"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342900" marR="0" indent="-342900" algn="l" defTabSz="914400" rtl="0" eaLnBrk="1" fontAlgn="base" latinLnBrk="0" hangingPunct="1">
          <a:lnSpc>
            <a:spcPct val="100000"/>
          </a:lnSpc>
          <a:spcBef>
            <a:spcPct val="50000"/>
          </a:spcBef>
          <a:spcAft>
            <a:spcPct val="0"/>
          </a:spcAft>
          <a:buClrTx/>
          <a:buSzTx/>
          <a:buFontTx/>
          <a:buNone/>
          <a:tabLst/>
          <a:defRPr kumimoji="0" lang="hr-HR" sz="1800" b="0" i="0" u="none" strike="noStrike" cap="none" normalizeH="0" baseline="0" smtClean="0">
            <a:ln>
              <a:noFill/>
            </a:ln>
            <a:solidFill>
              <a:schemeClr val="tx1"/>
            </a:solidFill>
            <a:effectLst/>
            <a:latin typeface="Arial" charset="0"/>
          </a:defRPr>
        </a:defPPr>
      </a:lstStyle>
    </a:lnDef>
  </a:objectDefaults>
  <a:extraClrSchemeLst>
    <a:extraClrScheme>
      <a:clrScheme name="Predavanj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davanje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davanje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davanje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davanje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davanje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davanje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davanje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davanje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davanje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davanje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davanje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3438</TotalTime>
  <Words>3305</Words>
  <Application>Microsoft Office PowerPoint</Application>
  <PresentationFormat>On-screen Show (4:3)</PresentationFormat>
  <Paragraphs>503</Paragraphs>
  <Slides>25</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Cambria Math</vt:lpstr>
      <vt:lpstr>Courier New</vt:lpstr>
      <vt:lpstr>Wingdings</vt:lpstr>
      <vt:lpstr>JavniRazgovor_MarinSilic</vt:lpstr>
      <vt:lpstr>Prediction of Atomic Web Services Reliability Based on K-means Clustering</vt:lpstr>
      <vt:lpstr>Outline</vt:lpstr>
      <vt:lpstr>Motivation</vt:lpstr>
      <vt:lpstr>Process of candidates selection</vt:lpstr>
      <vt:lpstr>“Reliability on demand” definition</vt:lpstr>
      <vt:lpstr>Drawbacks/Obstacles</vt:lpstr>
      <vt:lpstr>Insight to the Solution</vt:lpstr>
      <vt:lpstr>State-of-the-art</vt:lpstr>
      <vt:lpstr>Collaborative filtering</vt:lpstr>
      <vt:lpstr>Disadvantages of Collaborative Filtering</vt:lpstr>
      <vt:lpstr>CLUStering</vt:lpstr>
      <vt:lpstr>CLUS Overview</vt:lpstr>
      <vt:lpstr>Environment-specific Clustering</vt:lpstr>
      <vt:lpstr>User-specific Clustering</vt:lpstr>
      <vt:lpstr>Service-specific Clustering</vt:lpstr>
      <vt:lpstr>Creation of Space D</vt:lpstr>
      <vt:lpstr>Prediction</vt:lpstr>
      <vt:lpstr>Evaluation</vt:lpstr>
      <vt:lpstr>Evaluation</vt:lpstr>
      <vt:lpstr>Evaluation</vt:lpstr>
      <vt:lpstr>Evaluation</vt:lpstr>
      <vt:lpstr>Evaluation</vt:lpstr>
      <vt:lpstr>Evaluation</vt:lpstr>
      <vt:lpstr>Conclusion</vt:lpstr>
      <vt:lpstr>Q&amp;A</vt:lpstr>
    </vt:vector>
  </TitlesOfParts>
  <Company>FER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Prediction of Atomic Web Services Reliability Based on K-means Clustering</dc:title>
  <dc:creator>Marin Silic</dc:creator>
  <cp:lastModifiedBy>Marin Silic</cp:lastModifiedBy>
  <cp:revision>243</cp:revision>
  <dcterms:created xsi:type="dcterms:W3CDTF">2013-08-14T10:52:33Z</dcterms:created>
  <dcterms:modified xsi:type="dcterms:W3CDTF">2013-10-20T15:36:54Z</dcterms:modified>
</cp:coreProperties>
</file>